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70" r:id="rId4"/>
    <p:sldId id="267" r:id="rId5"/>
    <p:sldId id="280" r:id="rId6"/>
    <p:sldId id="281" r:id="rId7"/>
    <p:sldId id="282" r:id="rId8"/>
    <p:sldId id="283" r:id="rId9"/>
    <p:sldId id="284" r:id="rId10"/>
    <p:sldId id="285" r:id="rId11"/>
    <p:sldId id="273" r:id="rId12"/>
    <p:sldId id="276" r:id="rId13"/>
    <p:sldId id="275" r:id="rId14"/>
    <p:sldId id="286" r:id="rId15"/>
    <p:sldId id="287" r:id="rId16"/>
    <p:sldId id="278" r:id="rId17"/>
    <p:sldId id="292" r:id="rId18"/>
    <p:sldId id="279" r:id="rId19"/>
    <p:sldId id="294" r:id="rId20"/>
    <p:sldId id="293" r:id="rId21"/>
    <p:sldId id="291" r:id="rId22"/>
    <p:sldId id="295" r:id="rId23"/>
    <p:sldId id="288" r:id="rId24"/>
    <p:sldId id="297" r:id="rId25"/>
    <p:sldId id="298" r:id="rId26"/>
    <p:sldId id="296" r:id="rId27"/>
    <p:sldId id="299" r:id="rId28"/>
    <p:sldId id="302" r:id="rId29"/>
    <p:sldId id="289" r:id="rId30"/>
    <p:sldId id="290" r:id="rId31"/>
    <p:sldId id="300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9" autoAdjust="0"/>
    <p:restoredTop sz="87406" autoAdjust="0"/>
  </p:normalViewPr>
  <p:slideViewPr>
    <p:cSldViewPr snapToGrid="0">
      <p:cViewPr varScale="1">
        <p:scale>
          <a:sx n="75" d="100"/>
          <a:sy n="75" d="100"/>
        </p:scale>
        <p:origin x="79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09-07T17:38:17.734"/>
    </inkml:context>
    <inkml:brush xml:id="br0">
      <inkml:brushProperty name="width" value="0.04" units="cm"/>
      <inkml:brushProperty name="height" value="0.04" units="cm"/>
    </inkml:brush>
  </inkml:definitions>
  <inkml:trace contextRef="#ctx0" brushRef="#br0">4784 760 4997,'0'0'4036,"0"0"-3940,0 0-224,0 0-129,0 0 193,0 0 160,0 0 32,0 0 1,0 0 31,0 0 96,0 0-96,0 0 0,0 0-160,0 0 64,0 0-128,0 0-64,0 0-480,0 0-834,0 0-704,0 0-961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3FEA9-AE9C-4A79-B33E-734B691CC19D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CA8F8-AF97-48FE-B612-90B014EE8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09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Making</a:t>
            </a:r>
            <a:r>
              <a:rPr lang="fr-FR" dirty="0"/>
              <a:t> Scientific </a:t>
            </a:r>
            <a:r>
              <a:rPr lang="fr-FR" dirty="0" err="1"/>
              <a:t>dissemination</a:t>
            </a:r>
            <a:r>
              <a:rPr lang="fr-FR" dirty="0"/>
              <a:t> </a:t>
            </a:r>
            <a:r>
              <a:rPr lang="fr-FR" dirty="0" err="1"/>
              <a:t>raises</a:t>
            </a:r>
            <a:r>
              <a:rPr lang="fr-FR" dirty="0"/>
              <a:t> a </a:t>
            </a:r>
            <a:r>
              <a:rPr lang="fr-FR" dirty="0" err="1"/>
              <a:t>tradeoff</a:t>
            </a:r>
            <a:r>
              <a:rPr lang="fr-FR" dirty="0"/>
              <a:t> issue: </a:t>
            </a:r>
            <a:r>
              <a:rPr lang="fr-FR" dirty="0" err="1"/>
              <a:t>find</a:t>
            </a:r>
            <a:r>
              <a:rPr lang="fr-FR" dirty="0"/>
              <a:t> the right compromise </a:t>
            </a:r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 err="1"/>
              <a:t>telling</a:t>
            </a:r>
            <a:r>
              <a:rPr lang="fr-FR" dirty="0"/>
              <a:t> an </a:t>
            </a:r>
            <a:r>
              <a:rPr lang="fr-FR" dirty="0" err="1"/>
              <a:t>interesting</a:t>
            </a:r>
            <a:r>
              <a:rPr lang="fr-FR" dirty="0"/>
              <a:t>, </a:t>
            </a:r>
            <a:r>
              <a:rPr lang="fr-FR" dirty="0" err="1"/>
              <a:t>catchy</a:t>
            </a:r>
            <a:r>
              <a:rPr lang="fr-FR" dirty="0"/>
              <a:t> story and </a:t>
            </a:r>
            <a:r>
              <a:rPr lang="fr-FR" dirty="0" err="1"/>
              <a:t>being</a:t>
            </a:r>
            <a:r>
              <a:rPr lang="fr-FR" dirty="0"/>
              <a:t> </a:t>
            </a:r>
            <a:r>
              <a:rPr lang="fr-FR" dirty="0" err="1"/>
              <a:t>faithful</a:t>
            </a:r>
            <a:r>
              <a:rPr lang="fr-FR" dirty="0"/>
              <a:t> to the </a:t>
            </a:r>
            <a:r>
              <a:rPr lang="fr-FR" dirty="0" err="1"/>
              <a:t>facts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CA8F8-AF97-48FE-B612-90B014EE833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633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 </a:t>
            </a:r>
            <a:r>
              <a:rPr lang="fr-FR" dirty="0" err="1"/>
              <a:t>my</a:t>
            </a:r>
            <a:r>
              <a:rPr lang="fr-FR" dirty="0"/>
              <a:t> case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had</a:t>
            </a:r>
            <a:r>
              <a:rPr lang="fr-FR" dirty="0"/>
              <a:t> to </a:t>
            </a:r>
            <a:r>
              <a:rPr lang="fr-FR" dirty="0" err="1"/>
              <a:t>create</a:t>
            </a:r>
            <a:r>
              <a:rPr lang="fr-FR" dirty="0"/>
              <a:t> full-</a:t>
            </a:r>
            <a:r>
              <a:rPr lang="fr-FR" dirty="0" err="1"/>
              <a:t>fledge</a:t>
            </a:r>
            <a:r>
              <a:rPr lang="fr-FR" dirty="0"/>
              <a:t> web comics for a </a:t>
            </a:r>
            <a:r>
              <a:rPr lang="fr-FR" dirty="0" err="1"/>
              <a:t>number</a:t>
            </a:r>
            <a:r>
              <a:rPr lang="fr-FR" dirty="0"/>
              <a:t> of high-</a:t>
            </a:r>
            <a:r>
              <a:rPr lang="fr-FR" dirty="0" err="1"/>
              <a:t>level</a:t>
            </a:r>
            <a:r>
              <a:rPr lang="fr-FR" dirty="0"/>
              <a:t> </a:t>
            </a:r>
            <a:r>
              <a:rPr lang="fr-FR" dirty="0" err="1"/>
              <a:t>scientific</a:t>
            </a:r>
            <a:r>
              <a:rPr lang="fr-FR" dirty="0"/>
              <a:t> projects, </a:t>
            </a:r>
            <a:r>
              <a:rPr lang="fr-FR" dirty="0" err="1"/>
              <a:t>with</a:t>
            </a:r>
            <a:r>
              <a:rPr lang="fr-FR" dirty="0"/>
              <a:t> the goal of </a:t>
            </a:r>
            <a:r>
              <a:rPr lang="fr-FR" dirty="0" err="1"/>
              <a:t>being</a:t>
            </a:r>
            <a:r>
              <a:rPr lang="fr-FR" dirty="0"/>
              <a:t> attractive, </a:t>
            </a:r>
            <a:r>
              <a:rPr lang="fr-FR" dirty="0" err="1"/>
              <a:t>catchy</a:t>
            </a:r>
            <a:r>
              <a:rPr lang="fr-FR" dirty="0"/>
              <a:t> (ERC </a:t>
            </a:r>
            <a:r>
              <a:rPr lang="fr-FR" dirty="0" err="1"/>
              <a:t>wants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more </a:t>
            </a:r>
            <a:r>
              <a:rPr lang="fr-FR" dirty="0" err="1"/>
              <a:t>recognized</a:t>
            </a:r>
            <a:r>
              <a:rPr lang="fr-FR" dirty="0"/>
              <a:t> in the society), but of course </a:t>
            </a:r>
            <a:r>
              <a:rPr lang="fr-FR" dirty="0" err="1"/>
              <a:t>being</a:t>
            </a:r>
            <a:r>
              <a:rPr lang="fr-FR" dirty="0"/>
              <a:t> at the </a:t>
            </a:r>
            <a:r>
              <a:rPr lang="fr-FR" dirty="0" err="1"/>
              <a:t>same</a:t>
            </a:r>
            <a:r>
              <a:rPr lang="fr-FR" dirty="0"/>
              <a:t> time </a:t>
            </a:r>
            <a:r>
              <a:rPr lang="fr-FR" dirty="0" err="1"/>
              <a:t>faithful</a:t>
            </a:r>
            <a:r>
              <a:rPr lang="fr-FR" dirty="0"/>
              <a:t> to the </a:t>
            </a:r>
            <a:r>
              <a:rPr lang="fr-FR" dirty="0" err="1"/>
              <a:t>research</a:t>
            </a:r>
            <a:r>
              <a:rPr lang="fr-FR" dirty="0"/>
              <a:t> </a:t>
            </a:r>
            <a:r>
              <a:rPr lang="fr-FR" dirty="0" err="1"/>
              <a:t>being</a:t>
            </a:r>
            <a:r>
              <a:rPr lang="fr-FR" dirty="0"/>
              <a:t> </a:t>
            </a:r>
            <a:r>
              <a:rPr lang="fr-FR" dirty="0" err="1"/>
              <a:t>funded</a:t>
            </a:r>
            <a:r>
              <a:rPr lang="fr-FR" dirty="0"/>
              <a:t> and to the </a:t>
            </a:r>
            <a:r>
              <a:rPr lang="fr-FR" dirty="0" err="1"/>
              <a:t>researchers</a:t>
            </a:r>
            <a:r>
              <a:rPr lang="fr-FR" dirty="0"/>
              <a:t>.</a:t>
            </a:r>
          </a:p>
          <a:p>
            <a:r>
              <a:rPr lang="fr-FR" dirty="0" err="1"/>
              <a:t>Such</a:t>
            </a:r>
            <a:r>
              <a:rPr lang="fr-FR" dirty="0"/>
              <a:t> a </a:t>
            </a:r>
            <a:r>
              <a:rPr lang="fr-FR" dirty="0" err="1"/>
              <a:t>project</a:t>
            </a:r>
            <a:r>
              <a:rPr lang="fr-FR" dirty="0"/>
              <a:t> </a:t>
            </a:r>
            <a:r>
              <a:rPr lang="fr-FR" dirty="0" err="1"/>
              <a:t>requires</a:t>
            </a:r>
            <a:r>
              <a:rPr lang="fr-FR" dirty="0"/>
              <a:t> </a:t>
            </a:r>
            <a:r>
              <a:rPr lang="fr-FR" dirty="0" err="1"/>
              <a:t>inventivity</a:t>
            </a:r>
            <a:r>
              <a:rPr lang="fr-FR" dirty="0"/>
              <a:t> and </a:t>
            </a:r>
            <a:r>
              <a:rPr lang="fr-FR" dirty="0" err="1"/>
              <a:t>creativity</a:t>
            </a:r>
            <a:r>
              <a:rPr lang="fr-FR" dirty="0"/>
              <a:t>, </a:t>
            </a:r>
            <a:r>
              <a:rPr lang="fr-FR" dirty="0" err="1"/>
              <a:t>there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no </a:t>
            </a:r>
            <a:r>
              <a:rPr lang="fr-FR" dirty="0" err="1"/>
              <a:t>obvious</a:t>
            </a:r>
            <a:r>
              <a:rPr lang="fr-FR" dirty="0"/>
              <a:t> solution, </a:t>
            </a:r>
            <a:r>
              <a:rPr lang="fr-FR" dirty="0" err="1"/>
              <a:t>because</a:t>
            </a:r>
            <a:r>
              <a:rPr lang="fr-FR" dirty="0"/>
              <a:t> </a:t>
            </a:r>
            <a:r>
              <a:rPr lang="fr-FR" dirty="0" err="1"/>
              <a:t>scientific</a:t>
            </a:r>
            <a:r>
              <a:rPr lang="fr-FR" dirty="0"/>
              <a:t> </a:t>
            </a:r>
            <a:r>
              <a:rPr lang="fr-FR" dirty="0" err="1"/>
              <a:t>project</a:t>
            </a:r>
            <a:r>
              <a:rPr lang="fr-FR" dirty="0"/>
              <a:t> </a:t>
            </a:r>
            <a:r>
              <a:rPr lang="fr-FR" dirty="0" err="1"/>
              <a:t>usually</a:t>
            </a:r>
            <a:r>
              <a:rPr lang="fr-FR" dirty="0"/>
              <a:t> do not </a:t>
            </a:r>
            <a:r>
              <a:rPr lang="fr-FR" dirty="0" err="1"/>
              <a:t>lend</a:t>
            </a:r>
            <a:r>
              <a:rPr lang="fr-FR" dirty="0"/>
              <a:t> </a:t>
            </a:r>
            <a:r>
              <a:rPr lang="fr-FR" dirty="0" err="1"/>
              <a:t>themselves</a:t>
            </a:r>
            <a:r>
              <a:rPr lang="fr-FR" dirty="0"/>
              <a:t> to </a:t>
            </a:r>
            <a:r>
              <a:rPr lang="fr-FR" dirty="0" err="1"/>
              <a:t>compelling</a:t>
            </a:r>
            <a:r>
              <a:rPr lang="fr-FR" dirty="0"/>
              <a:t> story </a:t>
            </a:r>
            <a:r>
              <a:rPr lang="fr-FR" dirty="0" err="1"/>
              <a:t>telling</a:t>
            </a:r>
            <a:r>
              <a:rPr lang="fr-FR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CA8F8-AF97-48FE-B612-90B014EE833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388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Tis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being</a:t>
            </a:r>
            <a:r>
              <a:rPr lang="fr-FR" dirty="0"/>
              <a:t> </a:t>
            </a:r>
            <a:r>
              <a:rPr lang="fr-FR" dirty="0" err="1"/>
              <a:t>discussed</a:t>
            </a:r>
            <a:r>
              <a:rPr lang="fr-FR" dirty="0"/>
              <a:t>, </a:t>
            </a:r>
            <a:r>
              <a:rPr lang="fr-FR" dirty="0" err="1"/>
              <a:t>fo</a:t>
            </a:r>
            <a:r>
              <a:rPr lang="fr-FR" dirty="0"/>
              <a:t> </a:t>
            </a:r>
            <a:r>
              <a:rPr lang="fr-FR" dirty="0" err="1"/>
              <a:t>rin</a:t>
            </a:r>
            <a:r>
              <a:rPr lang="fr-FR" dirty="0"/>
              <a:t> instance in the </a:t>
            </a:r>
            <a:r>
              <a:rPr lang="fr-FR" dirty="0" err="1"/>
              <a:t>study</a:t>
            </a:r>
            <a:r>
              <a:rPr lang="fr-FR" dirty="0"/>
              <a:t> by the American Council of Science, and </a:t>
            </a:r>
            <a:r>
              <a:rPr lang="fr-FR" dirty="0" err="1"/>
              <a:t>reported</a:t>
            </a:r>
            <a:r>
              <a:rPr lang="fr-FR" dirty="0"/>
              <a:t> in nature. </a:t>
            </a:r>
            <a:r>
              <a:rPr lang="fr-FR" dirty="0" err="1"/>
              <a:t>They</a:t>
            </a:r>
            <a:r>
              <a:rPr lang="fr-FR" dirty="0"/>
              <a:t> compare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call « </a:t>
            </a:r>
            <a:r>
              <a:rPr lang="fr-FR" dirty="0" err="1"/>
              <a:t>compelingness</a:t>
            </a:r>
            <a:r>
              <a:rPr lang="fr-FR" dirty="0"/>
              <a:t> » to </a:t>
            </a:r>
            <a:r>
              <a:rPr lang="fr-FR" dirty="0" err="1"/>
              <a:t>trushthworthiness</a:t>
            </a:r>
            <a:r>
              <a:rPr lang="fr-FR" dirty="0"/>
              <a:t> for a </a:t>
            </a:r>
            <a:r>
              <a:rPr lang="fr-FR" dirty="0" err="1"/>
              <a:t>list</a:t>
            </a:r>
            <a:r>
              <a:rPr lang="fr-FR" dirty="0"/>
              <a:t> of </a:t>
            </a:r>
            <a:r>
              <a:rPr lang="fr-FR" dirty="0" err="1"/>
              <a:t>journals</a:t>
            </a:r>
            <a:r>
              <a:rPr lang="fr-FR" dirty="0"/>
              <a:t>. Not </a:t>
            </a:r>
            <a:r>
              <a:rPr lang="fr-FR" dirty="0" err="1"/>
              <a:t>surprinsingly</a:t>
            </a:r>
            <a:r>
              <a:rPr lang="fr-FR" dirty="0"/>
              <a:t> Nature </a:t>
            </a:r>
            <a:r>
              <a:rPr lang="fr-FR" dirty="0" err="1"/>
              <a:t>is</a:t>
            </a:r>
            <a:r>
              <a:rPr lang="fr-FR" dirty="0"/>
              <a:t> on the top right (</a:t>
            </a:r>
            <a:r>
              <a:rPr lang="fr-FR" dirty="0" err="1"/>
              <a:t>achieves</a:t>
            </a:r>
            <a:r>
              <a:rPr lang="fr-FR" dirty="0"/>
              <a:t> </a:t>
            </a:r>
            <a:r>
              <a:rPr lang="fr-FR" dirty="0" err="1"/>
              <a:t>both</a:t>
            </a:r>
            <a:r>
              <a:rPr lang="fr-FR" dirty="0"/>
              <a:t> </a:t>
            </a:r>
            <a:r>
              <a:rPr lang="fr-FR" dirty="0" err="1"/>
              <a:t>criteria</a:t>
            </a:r>
            <a:r>
              <a:rPr lang="fr-FR" dirty="0"/>
              <a:t>) and </a:t>
            </a:r>
            <a:r>
              <a:rPr lang="fr-FR" dirty="0" err="1"/>
              <a:t>junk</a:t>
            </a:r>
            <a:r>
              <a:rPr lang="fr-FR" dirty="0"/>
              <a:t> media on the </a:t>
            </a:r>
            <a:r>
              <a:rPr lang="fr-FR" dirty="0" err="1"/>
              <a:t>botoom</a:t>
            </a:r>
            <a:r>
              <a:rPr lang="fr-FR" dirty="0"/>
              <a:t> </a:t>
            </a:r>
            <a:r>
              <a:rPr lang="fr-FR" dirty="0" err="1"/>
              <a:t>left</a:t>
            </a:r>
            <a:r>
              <a:rPr lang="fr-FR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CA8F8-AF97-48FE-B612-90B014EE833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2176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Desrbe</a:t>
            </a:r>
            <a:r>
              <a:rPr lang="fr-FR" dirty="0"/>
              <a:t> the </a:t>
            </a:r>
            <a:r>
              <a:rPr lang="fr-FR" dirty="0" err="1"/>
              <a:t>ERCComics</a:t>
            </a:r>
            <a:r>
              <a:rPr lang="fr-FR" dirty="0"/>
              <a:t> </a:t>
            </a:r>
            <a:r>
              <a:rPr lang="fr-FR" dirty="0" err="1"/>
              <a:t>project</a:t>
            </a:r>
            <a:r>
              <a:rPr lang="fr-FR" dirty="0"/>
              <a:t>, </a:t>
            </a:r>
            <a:r>
              <a:rPr lang="fr-FR" dirty="0" err="1"/>
              <a:t>its</a:t>
            </a:r>
            <a:r>
              <a:rPr lang="fr-FR" dirty="0"/>
              <a:t> goals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CA8F8-AF97-48FE-B612-90B014EE833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7602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3 cases </a:t>
            </a:r>
            <a:r>
              <a:rPr lang="fr-FR" dirty="0" err="1"/>
              <a:t>studies</a:t>
            </a:r>
            <a:r>
              <a:rPr lang="fr-FR" dirty="0"/>
              <a:t>, </a:t>
            </a:r>
            <a:r>
              <a:rPr lang="fr-FR" dirty="0" err="1"/>
              <a:t>vastly</a:t>
            </a:r>
            <a:r>
              <a:rPr lang="fr-FR" dirty="0"/>
              <a:t> </a:t>
            </a:r>
            <a:r>
              <a:rPr lang="fr-FR" dirty="0" err="1"/>
              <a:t>different</a:t>
            </a:r>
            <a:r>
              <a:rPr lang="fr-FR" dirty="0"/>
              <a:t> topics. Are </a:t>
            </a:r>
            <a:r>
              <a:rPr lang="fr-FR" dirty="0" err="1"/>
              <a:t>there</a:t>
            </a:r>
            <a:r>
              <a:rPr lang="fr-FR" dirty="0"/>
              <a:t> </a:t>
            </a:r>
            <a:r>
              <a:rPr lang="fr-FR" dirty="0" err="1"/>
              <a:t>common</a:t>
            </a:r>
            <a:r>
              <a:rPr lang="fr-FR" dirty="0"/>
              <a:t> </a:t>
            </a:r>
            <a:r>
              <a:rPr lang="fr-FR" dirty="0" err="1"/>
              <a:t>strategies</a:t>
            </a:r>
            <a:r>
              <a:rPr lang="fr-FR" dirty="0"/>
              <a:t>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CA8F8-AF97-48FE-B612-90B014EE833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6344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If </a:t>
            </a:r>
            <a:r>
              <a:rPr lang="fr-FR" dirty="0" err="1"/>
              <a:t>you</a:t>
            </a:r>
            <a:r>
              <a:rPr lang="fr-FR" dirty="0"/>
              <a:t> know the Sony CSL team,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may</a:t>
            </a:r>
            <a:r>
              <a:rPr lang="fr-FR" dirty="0"/>
              <a:t> </a:t>
            </a:r>
            <a:r>
              <a:rPr lang="fr-FR" dirty="0" err="1"/>
              <a:t>actually</a:t>
            </a:r>
            <a:r>
              <a:rPr lang="fr-FR" dirty="0"/>
              <a:t> </a:t>
            </a:r>
            <a:r>
              <a:rPr lang="fr-FR" dirty="0" err="1"/>
              <a:t>recoginze</a:t>
            </a:r>
            <a:r>
              <a:rPr lang="fr-FR" dirty="0"/>
              <a:t> </a:t>
            </a:r>
            <a:r>
              <a:rPr lang="fr-FR" dirty="0" err="1"/>
              <a:t>where</a:t>
            </a:r>
            <a:r>
              <a:rPr lang="fr-FR" dirty="0"/>
              <a:t> </a:t>
            </a:r>
            <a:r>
              <a:rPr lang="fr-FR" dirty="0" err="1"/>
              <a:t>these</a:t>
            </a:r>
            <a:r>
              <a:rPr lang="fr-FR" dirty="0"/>
              <a:t> </a:t>
            </a:r>
            <a:r>
              <a:rPr lang="fr-FR" dirty="0" err="1"/>
              <a:t>characters</a:t>
            </a:r>
            <a:r>
              <a:rPr lang="fr-FR" dirty="0"/>
              <a:t> come </a:t>
            </a:r>
            <a:r>
              <a:rPr lang="fr-FR" dirty="0" err="1"/>
              <a:t>from</a:t>
            </a:r>
            <a:r>
              <a:rPr lang="fr-FR" dirty="0"/>
              <a:t>…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CA8F8-AF97-48FE-B612-90B014EE833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545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 </a:t>
            </a:r>
            <a:r>
              <a:rPr lang="fr-FR" dirty="0" err="1"/>
              <a:t>three</a:t>
            </a:r>
            <a:r>
              <a:rPr lang="fr-FR" dirty="0"/>
              <a:t> </a:t>
            </a:r>
            <a:r>
              <a:rPr lang="fr-FR" dirty="0" err="1"/>
              <a:t>levels</a:t>
            </a:r>
            <a:r>
              <a:rPr lang="fr-FR" dirty="0"/>
              <a:t> </a:t>
            </a:r>
            <a:r>
              <a:rPr lang="fr-FR" dirty="0" err="1"/>
              <a:t>reveal</a:t>
            </a:r>
            <a:r>
              <a:rPr lang="fr-FR" dirty="0"/>
              <a:t> </a:t>
            </a:r>
            <a:r>
              <a:rPr lang="fr-FR" dirty="0" err="1"/>
              <a:t>theselves</a:t>
            </a:r>
            <a:r>
              <a:rPr lang="fr-FR" dirty="0"/>
              <a:t> in the end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CA8F8-AF97-48FE-B612-90B014EE8331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107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Because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interviewed</a:t>
            </a:r>
            <a:r>
              <a:rPr lang="fr-FR" dirty="0"/>
              <a:t> </a:t>
            </a:r>
            <a:r>
              <a:rPr lang="fr-FR" dirty="0" err="1"/>
              <a:t>him</a:t>
            </a:r>
            <a:r>
              <a:rPr lang="fr-FR" dirty="0"/>
              <a:t> </a:t>
            </a:r>
            <a:r>
              <a:rPr lang="fr-FR" dirty="0" err="1"/>
              <a:t>during</a:t>
            </a:r>
            <a:r>
              <a:rPr lang="fr-FR" dirty="0"/>
              <a:t> the </a:t>
            </a:r>
            <a:r>
              <a:rPr lang="fr-FR" dirty="0" err="1"/>
              <a:t>project</a:t>
            </a:r>
            <a:r>
              <a:rPr lang="fr-FR" dirty="0"/>
              <a:t>. 5 seconds of audio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CA8F8-AF97-48FE-B612-90B014EE8331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267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CA8F8-AF97-48FE-B612-90B014EE8331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425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(like Rupert represents a proto-cell in the lagoon of Stuart Kauffmann’s talk)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CA8F8-AF97-48FE-B612-90B014EE8331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236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E9B9DF-F331-4AE3-B110-985E44A24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517B5AB-CAEF-4F9C-A5BB-C480F03590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19FB9D-02C9-45B7-AC72-A7912B75D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865B-C457-493B-A3A3-7279E2F878C2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074D30-2EE8-4264-9723-D6DDFB09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6AD2AC-BB82-40A5-A57A-AC23B3840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AFC8-4AD0-43DD-B5A9-2C253F1D1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414A5-8F71-470A-B227-1D34EF48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C1892D-15C7-4E8A-BD86-CB3FD74CA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35CEDB-008E-40D5-BAD6-10A5CAF8C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865B-C457-493B-A3A3-7279E2F878C2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740BB5-F23B-4814-9C51-C64459914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090B26-13FC-46CB-8CDE-12897AF3D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AFC8-4AD0-43DD-B5A9-2C253F1D1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261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E8E773-C75B-40E3-BE34-2FCE4FEF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A88F6B-FBFD-4230-B9E6-007F5454D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224B48-6905-4CCF-B34E-6F7DC600C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865B-C457-493B-A3A3-7279E2F878C2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443B71-66E1-4A05-848D-32380996D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E7FA10-1442-4731-A3FF-20E001BA2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AFC8-4AD0-43DD-B5A9-2C253F1D1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14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333C3-B9A5-42E4-AFDA-CF3585DAB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BCCDF4-705D-446F-BD53-AD884F776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8E22C1-FF8E-46B2-B4F6-8C729F84C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9ED52D-2B95-4347-8161-E3452B67A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865B-C457-493B-A3A3-7279E2F878C2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4A6F5E-C647-4BB3-865F-3A70261D5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87D600-39AC-4743-881D-72BF715AF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AFC8-4AD0-43DD-B5A9-2C253F1D1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204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507F9B-ECB3-4539-9DFF-C19B41C0C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995E67B-100B-47E1-8A73-3BF116C7E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3E7E7A-C9DF-40F8-9021-BEEA19FEBC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A96329-2F92-4660-B753-534E1F6F0F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F7DEDA-3CE1-4B72-A73C-02C391590A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9A9766E-73E9-4992-A967-C77501A1D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865B-C457-493B-A3A3-7279E2F878C2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44B1AE2-230F-4726-BF2F-E7A3203A1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11295FC-B793-4775-9515-DEB0CEFA6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AFC8-4AD0-43DD-B5A9-2C253F1D1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93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F3A5BB-1E09-4599-A9CF-9400029E7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2EA1C14-05F3-4F0B-86D2-8E3E50255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865B-C457-493B-A3A3-7279E2F878C2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C9BBA-CCB4-43C2-AB07-4EB99F9A0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610FB9-F5D3-4F04-A6BA-C114B32E6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AFC8-4AD0-43DD-B5A9-2C253F1D1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78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03FDA46-BB5E-420E-9103-914A535BF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865B-C457-493B-A3A3-7279E2F878C2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D9FC37-B6C6-4B7C-A522-D41B47A6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480CEF-100D-41B7-B49F-7EE8F6564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AFC8-4AD0-43DD-B5A9-2C253F1D1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C0C6F9-9ECB-49ED-9287-CBBD5DEA6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7A4D16-82D2-4D8A-9841-8CABDEF2F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D7B229-376A-4999-97B5-C55B29A9F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DF9EA8-5C3F-450E-8E40-E3220E121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865B-C457-493B-A3A3-7279E2F878C2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4DF989F-FF0B-46C8-B42B-EDD003212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676F24-0143-4C1B-A99C-A347B20A4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AFC8-4AD0-43DD-B5A9-2C253F1D1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198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1169B-3042-4090-B3DE-DC2E65BB3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B286007-E4D5-4229-9D6C-A3DB6778C2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31C6EA-0CC4-4E34-87D6-FC0F40C4D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0D94A8-88EF-4014-9EB4-056292EA8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865B-C457-493B-A3A3-7279E2F878C2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A7D345-8D33-4949-BDB9-7FE8FC407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09C3CA-39C4-4AD1-94BC-E18050662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AFC8-4AD0-43DD-B5A9-2C253F1D1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30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57945B-999B-4931-AE70-EDE91D3EE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9945DB-47C8-4CA1-8D8A-E6F2390EF6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9E4EB0-6A6A-4F7B-B818-A3D0084A7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865B-C457-493B-A3A3-7279E2F878C2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F8C05D-B2CD-4A38-8038-192A3FA8C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649B20-245C-46C0-8D76-938B2E572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AFC8-4AD0-43DD-B5A9-2C253F1D1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045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0396FD2-FDFE-49E8-9ACC-277FD7F00E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F51A5-11AB-473B-92F4-8613AD343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CD7413-952C-4640-8257-7C8A37D64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7865B-C457-493B-A3A3-7279E2F878C2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D7C781-903E-4C9F-8009-C54512240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0B6536-B7B0-4E8B-B2AA-36CFA6CCB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AFC8-4AD0-43DD-B5A9-2C253F1D1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91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DF3E078-CAA5-4F6F-9EB9-5FCE34020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4F9238-395B-46B8-B04D-02D75780D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2274D8-15F2-4CBF-A416-0CEB6CBA89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7865B-C457-493B-A3A3-7279E2F878C2}" type="datetimeFigureOut">
              <a:rPr lang="fr-FR" smtClean="0"/>
              <a:t>20/09/2017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73D2AA-315E-4CE2-85D1-7C8EB078C1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D02B1C-38E0-4947-B06A-CEEA7877A3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5AFC8-4AD0-43DD-B5A9-2C253F1D1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033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tiff"/><Relationship Id="rId5" Type="http://schemas.openxmlformats.org/officeDocument/2006/relationships/image" Target="../media/image20.tif"/><Relationship Id="rId4" Type="http://schemas.openxmlformats.org/officeDocument/2006/relationships/image" Target="../media/image19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portal.research.lu.se/portal/en/persons/malin-parmar(36bedc1c-4906-4418-b267-a8fb03343264).html" TargetMode="External"/><Relationship Id="rId2" Type="http://schemas.openxmlformats.org/officeDocument/2006/relationships/hyperlink" Target="http://portal.research.lu.se/portal/en/persons/agnete-kirkeby(2e35d776-1d95-49d7-a92b-4f140cea54f7)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ortal.research.lu.se/portal/en/journals/progress-in-brain-research(0e2c466a-04b3-43e1-8af0-5f918ef75a99)/publications.html" TargetMode="External"/><Relationship Id="rId5" Type="http://schemas.openxmlformats.org/officeDocument/2006/relationships/hyperlink" Target="http://portal.research.lu.se/portal/en/publications/strategies-for-bringing-stem-cellderived-dopamine-neurons-to-the-clinic(f5f437e8-7c71-4c6e-98b7-14e8d58fdd2f).html" TargetMode="External"/><Relationship Id="rId4" Type="http://schemas.openxmlformats.org/officeDocument/2006/relationships/hyperlink" Target="http://portal.research.lu.se/portal/en/persons/roger-barker(30feb267-3f7f-4c9b-8698-cffbf521cac3)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portal.research.lu.se/portal/en/persons/malin-parmar(36bedc1c-4906-4418-b267-a8fb03343264).html" TargetMode="External"/><Relationship Id="rId2" Type="http://schemas.openxmlformats.org/officeDocument/2006/relationships/hyperlink" Target="http://portal.research.lu.se/portal/en/persons/agnete-kirkeby(2e35d776-1d95-49d7-a92b-4f140cea54f7)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x.doi.org/10.1016/j.poetic.2015.10.001" TargetMode="External"/><Relationship Id="rId5" Type="http://schemas.openxmlformats.org/officeDocument/2006/relationships/hyperlink" Target="http://www.giselinde.nl/pubs/how-aesthetic-logics-shape-a-cultural-field-differentiation-and-consolidation-in-the-transnational-field-of-fashion-images/" TargetMode="External"/><Relationship Id="rId4" Type="http://schemas.openxmlformats.org/officeDocument/2006/relationships/hyperlink" Target="http://portal.research.lu.se/portal/en/persons/roger-barker(30feb267-3f7f-4c9b-8698-cffbf521cac3).html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rccomics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E5FD505-626A-4315-9D86-5799D05DE5C5}"/>
              </a:ext>
            </a:extLst>
          </p:cNvPr>
          <p:cNvSpPr txBox="1"/>
          <p:nvPr/>
        </p:nvSpPr>
        <p:spPr>
          <a:xfrm>
            <a:off x="923278" y="1402672"/>
            <a:ext cx="109461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/>
              <a:t>How can comics </a:t>
            </a:r>
            <a:r>
              <a:rPr lang="fr-FR" sz="4400" dirty="0" err="1"/>
              <a:t>be</a:t>
            </a:r>
            <a:r>
              <a:rPr lang="fr-FR" sz="4400" dirty="0"/>
              <a:t> </a:t>
            </a:r>
            <a:r>
              <a:rPr lang="fr-FR" sz="4400" dirty="0" err="1"/>
              <a:t>used</a:t>
            </a:r>
            <a:r>
              <a:rPr lang="fr-FR" sz="4400" dirty="0"/>
              <a:t> to </a:t>
            </a:r>
          </a:p>
          <a:p>
            <a:pPr algn="ctr"/>
            <a:r>
              <a:rPr lang="fr-FR" sz="4400" dirty="0" err="1"/>
              <a:t>communicate</a:t>
            </a:r>
            <a:r>
              <a:rPr lang="fr-FR" sz="4400" dirty="0"/>
              <a:t> science?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B5FFC19-2ADF-48CA-B272-5A8B3103D923}"/>
              </a:ext>
            </a:extLst>
          </p:cNvPr>
          <p:cNvSpPr txBox="1"/>
          <p:nvPr/>
        </p:nvSpPr>
        <p:spPr>
          <a:xfrm>
            <a:off x="923278" y="4493580"/>
            <a:ext cx="109461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/>
              <a:t>Fiammetta Ghedini </a:t>
            </a:r>
          </a:p>
          <a:p>
            <a:pPr algn="ctr"/>
            <a:r>
              <a:rPr lang="fr-FR" sz="3600" dirty="0" err="1"/>
              <a:t>Kreyon</a:t>
            </a:r>
            <a:r>
              <a:rPr lang="fr-FR" sz="3600" dirty="0"/>
              <a:t> </a:t>
            </a:r>
            <a:r>
              <a:rPr lang="fr-FR" sz="3600" dirty="0" err="1"/>
              <a:t>Conference</a:t>
            </a:r>
            <a:endParaRPr lang="fr-FR" sz="3600" dirty="0"/>
          </a:p>
          <a:p>
            <a:pPr algn="ctr"/>
            <a:r>
              <a:rPr lang="fr-FR" sz="3600" dirty="0"/>
              <a:t>09/09/2017</a:t>
            </a:r>
          </a:p>
        </p:txBody>
      </p:sp>
    </p:spTree>
    <p:extLst>
      <p:ext uri="{BB962C8B-B14F-4D97-AF65-F5344CB8AC3E}">
        <p14:creationId xmlns:p14="http://schemas.microsoft.com/office/powerpoint/2010/main" val="491212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E36956B-BD21-4A80-A8B1-A2FF14BB13AD}"/>
              </a:ext>
            </a:extLst>
          </p:cNvPr>
          <p:cNvSpPr txBox="1"/>
          <p:nvPr/>
        </p:nvSpPr>
        <p:spPr>
          <a:xfrm>
            <a:off x="1074063" y="2454477"/>
            <a:ext cx="1015040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dirty="0"/>
              <a:t>Be </a:t>
            </a:r>
            <a:r>
              <a:rPr lang="fr-FR" sz="4800" b="1" dirty="0" err="1"/>
              <a:t>compelling</a:t>
            </a:r>
            <a:r>
              <a:rPr lang="fr-FR" sz="4800" dirty="0"/>
              <a:t>, </a:t>
            </a:r>
            <a:r>
              <a:rPr lang="fr-FR" sz="4800" dirty="0" err="1"/>
              <a:t>catchy</a:t>
            </a:r>
            <a:r>
              <a:rPr lang="fr-FR" sz="4800" dirty="0"/>
              <a:t>, </a:t>
            </a:r>
            <a:r>
              <a:rPr lang="fr-FR" sz="4800" dirty="0" err="1"/>
              <a:t>interesting</a:t>
            </a:r>
            <a:r>
              <a:rPr lang="fr-FR" sz="4800" dirty="0"/>
              <a:t> </a:t>
            </a:r>
          </a:p>
          <a:p>
            <a:pPr algn="ctr"/>
            <a:endParaRPr lang="fr-FR" sz="4800" dirty="0"/>
          </a:p>
          <a:p>
            <a:pPr algn="ctr"/>
            <a:r>
              <a:rPr lang="fr-FR" sz="4800" dirty="0"/>
              <a:t>And at the </a:t>
            </a:r>
            <a:r>
              <a:rPr lang="fr-FR" sz="4800" dirty="0" err="1"/>
              <a:t>same</a:t>
            </a:r>
            <a:r>
              <a:rPr lang="fr-FR" sz="4800" dirty="0"/>
              <a:t> time</a:t>
            </a:r>
          </a:p>
          <a:p>
            <a:pPr algn="ctr"/>
            <a:endParaRPr lang="fr-FR" sz="4800" b="1" dirty="0"/>
          </a:p>
          <a:p>
            <a:pPr algn="ctr"/>
            <a:r>
              <a:rPr lang="fr-FR" sz="4800" b="1" dirty="0" err="1"/>
              <a:t>Faithful</a:t>
            </a:r>
            <a:r>
              <a:rPr lang="fr-FR" sz="4800" dirty="0"/>
              <a:t> to the </a:t>
            </a:r>
            <a:r>
              <a:rPr lang="fr-FR" sz="4800" dirty="0" err="1"/>
              <a:t>research</a:t>
            </a:r>
            <a:r>
              <a:rPr lang="fr-FR" sz="4800" dirty="0"/>
              <a:t> </a:t>
            </a:r>
            <a:r>
              <a:rPr lang="fr-FR" sz="4800" dirty="0" err="1"/>
              <a:t>being</a:t>
            </a:r>
            <a:r>
              <a:rPr lang="fr-FR" sz="4800" dirty="0"/>
              <a:t> </a:t>
            </a:r>
            <a:r>
              <a:rPr lang="fr-FR" sz="4800" dirty="0" err="1"/>
              <a:t>described</a:t>
            </a:r>
            <a:endParaRPr lang="fr-FR" sz="4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1ECBF62-AA54-42CB-8B8A-358E41F7D512}"/>
              </a:ext>
            </a:extLst>
          </p:cNvPr>
          <p:cNvSpPr txBox="1"/>
          <p:nvPr/>
        </p:nvSpPr>
        <p:spPr>
          <a:xfrm>
            <a:off x="1851102" y="516385"/>
            <a:ext cx="85963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/>
              <a:t>Efficient Science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950856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0C9D9BE-6F9E-406B-9CCF-0C0EBD7BAC86}"/>
              </a:ext>
            </a:extLst>
          </p:cNvPr>
          <p:cNvSpPr txBox="1"/>
          <p:nvPr/>
        </p:nvSpPr>
        <p:spPr>
          <a:xfrm>
            <a:off x="1760439" y="419470"/>
            <a:ext cx="8901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dirty="0" err="1"/>
              <a:t>Trustworthiness</a:t>
            </a:r>
            <a:r>
              <a:rPr lang="fr-FR" sz="4800" dirty="0"/>
              <a:t> vs </a:t>
            </a:r>
            <a:r>
              <a:rPr lang="fr-FR" sz="4800" dirty="0" err="1"/>
              <a:t>Compellingness</a:t>
            </a:r>
            <a:endParaRPr lang="fr-FR" sz="4800" dirty="0"/>
          </a:p>
        </p:txBody>
      </p:sp>
      <p:pic>
        <p:nvPicPr>
          <p:cNvPr id="2050" name="Picture 2" descr="http://www.nature.com/polopoly_fs/7.42862.1488906562!/image/ACSH-RCS%20infographic%20v8.jpg_gen/derivatives/fullsize/ACSH-RCS%20infographic%20v8.jpg">
            <a:extLst>
              <a:ext uri="{FF2B5EF4-FFF2-40B4-BE49-F238E27FC236}">
                <a16:creationId xmlns:a16="http://schemas.microsoft.com/office/drawing/2014/main" id="{E119EF85-7B90-4F2E-AB50-F58C1F6E6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629" y="1518907"/>
            <a:ext cx="8322199" cy="468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2967CB-F0AB-4724-A3B5-F2DDB9854835}"/>
              </a:ext>
            </a:extLst>
          </p:cNvPr>
          <p:cNvSpPr/>
          <p:nvPr/>
        </p:nvSpPr>
        <p:spPr>
          <a:xfrm rot="16200000">
            <a:off x="830177" y="3628670"/>
            <a:ext cx="1641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err="1">
                <a:solidFill>
                  <a:srgbClr val="333333"/>
                </a:solidFill>
                <a:latin typeface="Open Sans"/>
              </a:rPr>
              <a:t>compelingness</a:t>
            </a: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CF639B-3E5E-48E6-A60B-B5BFFB5CD648}"/>
              </a:ext>
            </a:extLst>
          </p:cNvPr>
          <p:cNvSpPr/>
          <p:nvPr/>
        </p:nvSpPr>
        <p:spPr>
          <a:xfrm>
            <a:off x="8391922" y="5882481"/>
            <a:ext cx="1701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err="1">
                <a:solidFill>
                  <a:srgbClr val="333333"/>
                </a:solidFill>
                <a:latin typeface="Open Sans"/>
              </a:rPr>
              <a:t>trustworthiness</a:t>
            </a: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8905C3-A697-493A-83A8-C084891F7847}"/>
              </a:ext>
            </a:extLst>
          </p:cNvPr>
          <p:cNvSpPr/>
          <p:nvPr/>
        </p:nvSpPr>
        <p:spPr>
          <a:xfrm>
            <a:off x="2475582" y="5790006"/>
            <a:ext cx="5157926" cy="532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E0738F-7E90-4599-B135-091030FE212F}"/>
              </a:ext>
            </a:extLst>
          </p:cNvPr>
          <p:cNvSpPr/>
          <p:nvPr/>
        </p:nvSpPr>
        <p:spPr>
          <a:xfrm rot="5400000">
            <a:off x="-907108" y="3852330"/>
            <a:ext cx="4582996" cy="3938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314A38B4-FAC7-4264-A77B-FE465E348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69332"/>
            <a:ext cx="383118" cy="7386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Nature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543,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150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CE40CF-A1C3-4193-A5CC-161319B90C31}"/>
              </a:ext>
            </a:extLst>
          </p:cNvPr>
          <p:cNvSpPr txBox="1"/>
          <p:nvPr/>
        </p:nvSpPr>
        <p:spPr>
          <a:xfrm>
            <a:off x="383118" y="6445188"/>
            <a:ext cx="9150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Science journalism can be evidence-based, compelling — and wrong, </a:t>
            </a:r>
            <a:r>
              <a:rPr lang="fr-FR" altLang="fr-FR" i="1" dirty="0">
                <a:solidFill>
                  <a:srgbClr val="333333"/>
                </a:solidFill>
                <a:cs typeface="Arial" panose="020B0604020202020204" pitchFamily="34" charset="0"/>
              </a:rPr>
              <a:t>Nature (09 March 2017)</a:t>
            </a:r>
          </a:p>
        </p:txBody>
      </p:sp>
    </p:spTree>
    <p:extLst>
      <p:ext uri="{BB962C8B-B14F-4D97-AF65-F5344CB8AC3E}">
        <p14:creationId xmlns:p14="http://schemas.microsoft.com/office/powerpoint/2010/main" val="762335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C46A3B0-2008-4E46-9038-FB314011F1F2}"/>
                  </a:ext>
                </a:extLst>
              </p14:cNvPr>
              <p14:cNvContentPartPr/>
              <p14:nvPr/>
            </p14:nvContentPartPr>
            <p14:xfrm>
              <a:off x="6187624" y="958643"/>
              <a:ext cx="288" cy="288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BC46A3B0-2008-4E46-9038-FB314011F1F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81864" y="953171"/>
                <a:ext cx="11520" cy="1152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http://www.newslettereuropean.eu/wp-content/uploads/margherita-3.jpg">
            <a:extLst>
              <a:ext uri="{FF2B5EF4-FFF2-40B4-BE49-F238E27FC236}">
                <a16:creationId xmlns:a16="http://schemas.microsoft.com/office/drawing/2014/main" id="{1855A363-FB04-47CE-9D20-77B0F2836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9273"/>
            <a:ext cx="5116536" cy="244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BCBEF7-9F77-46A0-87DE-A4121E89615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792" r="72850" b="75599"/>
          <a:stretch/>
        </p:blipFill>
        <p:spPr>
          <a:xfrm>
            <a:off x="6302828" y="2882321"/>
            <a:ext cx="5594299" cy="1577320"/>
          </a:xfrm>
          <a:prstGeom prst="rect">
            <a:avLst/>
          </a:prstGeom>
        </p:spPr>
      </p:pic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1B7266AB-1634-4BD5-965A-191EA3712E51}"/>
              </a:ext>
            </a:extLst>
          </p:cNvPr>
          <p:cNvSpPr/>
          <p:nvPr/>
        </p:nvSpPr>
        <p:spPr>
          <a:xfrm>
            <a:off x="4905879" y="3155400"/>
            <a:ext cx="1057862" cy="696686"/>
          </a:xfrm>
          <a:prstGeom prst="rightArrow">
            <a:avLst>
              <a:gd name="adj1" fmla="val 38280"/>
              <a:gd name="adj2" fmla="val 50000"/>
            </a:avLst>
          </a:prstGeom>
          <a:solidFill>
            <a:srgbClr val="FFC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8C373F-7F25-4B5B-B66D-D76BCE29C1AD}"/>
              </a:ext>
            </a:extLst>
          </p:cNvPr>
          <p:cNvSpPr txBox="1"/>
          <p:nvPr/>
        </p:nvSpPr>
        <p:spPr>
          <a:xfrm>
            <a:off x="155896" y="397733"/>
            <a:ext cx="120120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Challenge: </a:t>
            </a:r>
          </a:p>
          <a:p>
            <a:r>
              <a:rPr lang="fr-FR" sz="3600" dirty="0" err="1"/>
              <a:t>Turn</a:t>
            </a:r>
            <a:r>
              <a:rPr lang="fr-FR" sz="3600" dirty="0"/>
              <a:t> 16 ERC projects </a:t>
            </a:r>
            <a:r>
              <a:rPr lang="fr-FR" sz="3600" dirty="0" err="1"/>
              <a:t>into</a:t>
            </a:r>
            <a:r>
              <a:rPr lang="fr-FR" sz="3600" dirty="0"/>
              <a:t> 16 web comics for a </a:t>
            </a:r>
            <a:r>
              <a:rPr lang="fr-FR" sz="3600" dirty="0" err="1"/>
              <a:t>general</a:t>
            </a:r>
            <a:r>
              <a:rPr lang="fr-FR" sz="3600" dirty="0"/>
              <a:t> audience</a:t>
            </a:r>
          </a:p>
        </p:txBody>
      </p:sp>
    </p:spTree>
    <p:extLst>
      <p:ext uri="{BB962C8B-B14F-4D97-AF65-F5344CB8AC3E}">
        <p14:creationId xmlns:p14="http://schemas.microsoft.com/office/powerpoint/2010/main" val="2205186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35731AF-08C9-4856-97E5-A278C9F4E742}"/>
              </a:ext>
            </a:extLst>
          </p:cNvPr>
          <p:cNvSpPr txBox="1"/>
          <p:nvPr/>
        </p:nvSpPr>
        <p:spPr>
          <a:xfrm>
            <a:off x="623244" y="419470"/>
            <a:ext cx="111756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dirty="0" err="1"/>
              <a:t>What</a:t>
            </a:r>
            <a:r>
              <a:rPr lang="fr-FR" sz="4800" dirty="0"/>
              <a:t> </a:t>
            </a:r>
            <a:r>
              <a:rPr lang="fr-FR" sz="4800" dirty="0" err="1"/>
              <a:t>Strategies</a:t>
            </a:r>
            <a:r>
              <a:rPr lang="fr-FR" sz="4800" dirty="0"/>
              <a:t> for </a:t>
            </a:r>
            <a:r>
              <a:rPr lang="fr-FR" sz="4800" dirty="0" err="1"/>
              <a:t>Designing</a:t>
            </a:r>
            <a:r>
              <a:rPr lang="fr-FR" sz="4800" dirty="0"/>
              <a:t> </a:t>
            </a:r>
            <a:r>
              <a:rPr lang="fr-FR" sz="4800" dirty="0" err="1"/>
              <a:t>such</a:t>
            </a:r>
            <a:r>
              <a:rPr lang="fr-FR" sz="4800" dirty="0"/>
              <a:t> Comics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D49CDCE-4B05-402A-BD72-F9F53B2464C7}"/>
              </a:ext>
            </a:extLst>
          </p:cNvPr>
          <p:cNvSpPr txBox="1"/>
          <p:nvPr/>
        </p:nvSpPr>
        <p:spPr>
          <a:xfrm>
            <a:off x="217962" y="2033517"/>
            <a:ext cx="1146452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3 case </a:t>
            </a:r>
            <a:r>
              <a:rPr lang="fr-FR" sz="3200" dirty="0" err="1"/>
              <a:t>studies</a:t>
            </a:r>
            <a:r>
              <a:rPr lang="fr-FR" sz="3200" dirty="0"/>
              <a:t>:</a:t>
            </a:r>
          </a:p>
          <a:p>
            <a:endParaRPr lang="fr-FR" sz="3200" dirty="0"/>
          </a:p>
          <a:p>
            <a:r>
              <a:rPr lang="fr-FR" sz="3200" b="1" dirty="0"/>
              <a:t>Flow-Machines</a:t>
            </a:r>
            <a:r>
              <a:rPr lang="fr-FR" sz="3200" dirty="0"/>
              <a:t>: a </a:t>
            </a:r>
            <a:r>
              <a:rPr lang="fr-FR" sz="3200" dirty="0" err="1"/>
              <a:t>project</a:t>
            </a:r>
            <a:r>
              <a:rPr lang="fr-FR" sz="3200" dirty="0"/>
              <a:t> about music style and </a:t>
            </a:r>
            <a:r>
              <a:rPr lang="fr-FR" sz="3200" dirty="0" err="1"/>
              <a:t>generation</a:t>
            </a:r>
            <a:endParaRPr lang="fr-FR" sz="3200" dirty="0"/>
          </a:p>
          <a:p>
            <a:endParaRPr lang="fr-FR" sz="3200" dirty="0"/>
          </a:p>
          <a:p>
            <a:r>
              <a:rPr lang="fr-FR" sz="3200" b="1" dirty="0" err="1"/>
              <a:t>InVivoReprogramming</a:t>
            </a:r>
            <a:r>
              <a:rPr lang="fr-FR" sz="3200" dirty="0"/>
              <a:t>: </a:t>
            </a:r>
            <a:r>
              <a:rPr lang="fr-FR" sz="3200" dirty="0" err="1"/>
              <a:t>project</a:t>
            </a:r>
            <a:r>
              <a:rPr lang="fr-FR" sz="3200" dirty="0"/>
              <a:t> about </a:t>
            </a:r>
            <a:r>
              <a:rPr lang="fr-FR" sz="3200" dirty="0" err="1"/>
              <a:t>reprogramming</a:t>
            </a:r>
            <a:r>
              <a:rPr lang="fr-FR" sz="3200" dirty="0"/>
              <a:t> </a:t>
            </a:r>
            <a:r>
              <a:rPr lang="fr-FR" sz="3200" dirty="0" err="1"/>
              <a:t>cells</a:t>
            </a:r>
            <a:r>
              <a:rPr lang="fr-FR" sz="3200" dirty="0"/>
              <a:t>’ DNA</a:t>
            </a:r>
          </a:p>
          <a:p>
            <a:endParaRPr lang="fr-FR" sz="3200" dirty="0"/>
          </a:p>
          <a:p>
            <a:r>
              <a:rPr lang="fr-FR" sz="3200" b="1" dirty="0"/>
              <a:t>Beauty</a:t>
            </a:r>
            <a:r>
              <a:rPr lang="fr-FR" sz="3200" dirty="0"/>
              <a:t>: a </a:t>
            </a:r>
            <a:r>
              <a:rPr lang="fr-FR" sz="3200" dirty="0" err="1"/>
              <a:t>project</a:t>
            </a:r>
            <a:r>
              <a:rPr lang="fr-FR" sz="3200" dirty="0"/>
              <a:t> about how the narratives of the fashion </a:t>
            </a:r>
            <a:r>
              <a:rPr lang="fr-FR" sz="3200" dirty="0" err="1"/>
              <a:t>industry</a:t>
            </a:r>
            <a:r>
              <a:rPr lang="fr-FR" sz="3200" dirty="0"/>
              <a:t> </a:t>
            </a:r>
            <a:r>
              <a:rPr lang="fr-FR" sz="3200" dirty="0" err="1"/>
              <a:t>disseminate</a:t>
            </a:r>
            <a:r>
              <a:rPr lang="fr-FR" sz="3200" dirty="0"/>
              <a:t> and </a:t>
            </a:r>
            <a:r>
              <a:rPr lang="fr-FR" sz="3200" dirty="0" err="1"/>
              <a:t>promote</a:t>
            </a:r>
            <a:r>
              <a:rPr lang="fr-FR" sz="3200" dirty="0"/>
              <a:t> the </a:t>
            </a:r>
            <a:r>
              <a:rPr lang="fr-FR" sz="3200" dirty="0" err="1"/>
              <a:t>evolution</a:t>
            </a:r>
            <a:r>
              <a:rPr lang="fr-FR" sz="3200" dirty="0"/>
              <a:t> of beauty standards</a:t>
            </a:r>
          </a:p>
        </p:txBody>
      </p:sp>
    </p:spTree>
    <p:extLst>
      <p:ext uri="{BB962C8B-B14F-4D97-AF65-F5344CB8AC3E}">
        <p14:creationId xmlns:p14="http://schemas.microsoft.com/office/powerpoint/2010/main" val="987357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264B1E-5860-4C2A-B343-3DD21DB295B9}"/>
              </a:ext>
            </a:extLst>
          </p:cNvPr>
          <p:cNvSpPr txBox="1"/>
          <p:nvPr/>
        </p:nvSpPr>
        <p:spPr>
          <a:xfrm>
            <a:off x="2883260" y="313583"/>
            <a:ext cx="6399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/>
              <a:t>Flow Machines #1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E514A5-4F34-408F-8936-1074762660F2}"/>
              </a:ext>
            </a:extLst>
          </p:cNvPr>
          <p:cNvSpPr txBox="1"/>
          <p:nvPr/>
        </p:nvSpPr>
        <p:spPr>
          <a:xfrm>
            <a:off x="511301" y="2071264"/>
            <a:ext cx="111438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Flow-Machines is a highly technical project. We picked up ONE result from the project: a technical result about the generation of non plagiaristic sequences, called </a:t>
            </a:r>
            <a:r>
              <a:rPr lang="en-GB" sz="2800" b="1" dirty="0" err="1"/>
              <a:t>MaxOrder</a:t>
            </a:r>
            <a:r>
              <a:rPr lang="en-GB" sz="2800" b="1" dirty="0"/>
              <a:t> </a:t>
            </a:r>
            <a:r>
              <a:rPr lang="en-GB" sz="2800" b="1" baseline="30000" dirty="0"/>
              <a:t>1</a:t>
            </a:r>
          </a:p>
          <a:p>
            <a:endParaRPr lang="en-GB" sz="2800" dirty="0"/>
          </a:p>
          <a:p>
            <a:r>
              <a:rPr lang="en-GB" sz="2800" dirty="0"/>
              <a:t>We chose to talk about the difficulty of creating a style, and how the flow-machines vision could help creators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AB2C6D-9281-4EC9-BA05-BD97AA5982D1}"/>
              </a:ext>
            </a:extLst>
          </p:cNvPr>
          <p:cNvSpPr/>
          <p:nvPr/>
        </p:nvSpPr>
        <p:spPr>
          <a:xfrm>
            <a:off x="0" y="6168788"/>
            <a:ext cx="12050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aseline="30000" dirty="0">
                <a:solidFill>
                  <a:srgbClr val="000000"/>
                </a:solidFill>
                <a:latin typeface="texgyreherosregular"/>
              </a:rPr>
              <a:t>1</a:t>
            </a:r>
            <a:r>
              <a:rPr lang="fr-FR" dirty="0">
                <a:solidFill>
                  <a:srgbClr val="000000"/>
                </a:solidFill>
                <a:latin typeface="texgyreherosregular"/>
              </a:rPr>
              <a:t> Papadopoulos, A., Pachet, F. and Roy, P. </a:t>
            </a:r>
            <a:r>
              <a:rPr lang="fr-FR" dirty="0" err="1">
                <a:solidFill>
                  <a:srgbClr val="047A8B"/>
                </a:solidFill>
                <a:latin typeface="texgyreherosbold"/>
              </a:rPr>
              <a:t>Generating</a:t>
            </a:r>
            <a:r>
              <a:rPr lang="fr-FR" dirty="0">
                <a:solidFill>
                  <a:srgbClr val="047A8B"/>
                </a:solidFill>
                <a:latin typeface="texgyreherosbold"/>
              </a:rPr>
              <a:t> non-</a:t>
            </a:r>
            <a:r>
              <a:rPr lang="fr-FR" dirty="0" err="1">
                <a:solidFill>
                  <a:srgbClr val="047A8B"/>
                </a:solidFill>
                <a:latin typeface="texgyreherosbold"/>
              </a:rPr>
              <a:t>plagiaristic</a:t>
            </a:r>
            <a:r>
              <a:rPr lang="fr-FR" dirty="0">
                <a:solidFill>
                  <a:srgbClr val="047A8B"/>
                </a:solidFill>
                <a:latin typeface="texgyreherosbold"/>
              </a:rPr>
              <a:t> Markov </a:t>
            </a:r>
            <a:r>
              <a:rPr lang="fr-FR" dirty="0" err="1">
                <a:solidFill>
                  <a:srgbClr val="047A8B"/>
                </a:solidFill>
                <a:latin typeface="texgyreherosbold"/>
              </a:rPr>
              <a:t>sequences</a:t>
            </a:r>
            <a:r>
              <a:rPr lang="fr-FR" dirty="0">
                <a:solidFill>
                  <a:srgbClr val="047A8B"/>
                </a:solidFill>
                <a:latin typeface="texgyreherosbold"/>
              </a:rPr>
              <a:t> </a:t>
            </a:r>
            <a:r>
              <a:rPr lang="fr-FR" dirty="0" err="1">
                <a:solidFill>
                  <a:srgbClr val="047A8B"/>
                </a:solidFill>
                <a:latin typeface="texgyreherosbold"/>
              </a:rPr>
              <a:t>with</a:t>
            </a:r>
            <a:r>
              <a:rPr lang="fr-FR" dirty="0">
                <a:solidFill>
                  <a:srgbClr val="047A8B"/>
                </a:solidFill>
                <a:latin typeface="texgyreherosbold"/>
              </a:rPr>
              <a:t> max </a:t>
            </a:r>
            <a:r>
              <a:rPr lang="fr-FR" dirty="0" err="1">
                <a:solidFill>
                  <a:srgbClr val="047A8B"/>
                </a:solidFill>
                <a:latin typeface="texgyreherosbold"/>
              </a:rPr>
              <a:t>order</a:t>
            </a:r>
            <a:r>
              <a:rPr lang="fr-FR" dirty="0">
                <a:solidFill>
                  <a:srgbClr val="047A8B"/>
                </a:solidFill>
                <a:latin typeface="texgyreherosbold"/>
              </a:rPr>
              <a:t> </a:t>
            </a:r>
            <a:r>
              <a:rPr lang="fr-FR" dirty="0" err="1">
                <a:solidFill>
                  <a:srgbClr val="047A8B"/>
                </a:solidFill>
                <a:latin typeface="texgyreherosbold"/>
              </a:rPr>
              <a:t>Sampling</a:t>
            </a:r>
            <a:r>
              <a:rPr lang="fr-FR" dirty="0">
                <a:solidFill>
                  <a:srgbClr val="047A8B"/>
                </a:solidFill>
                <a:latin typeface="texgyreherosbold"/>
              </a:rPr>
              <a:t>.</a:t>
            </a:r>
            <a:r>
              <a:rPr lang="fr-FR" dirty="0">
                <a:solidFill>
                  <a:srgbClr val="000000"/>
                </a:solidFill>
                <a:latin typeface="texgyreherosregular"/>
              </a:rPr>
              <a:t> In </a:t>
            </a:r>
            <a:r>
              <a:rPr lang="fr-FR" dirty="0" err="1">
                <a:solidFill>
                  <a:srgbClr val="000000"/>
                </a:solidFill>
                <a:latin typeface="texgyreherosregular"/>
              </a:rPr>
              <a:t>Degli</a:t>
            </a:r>
            <a:r>
              <a:rPr lang="fr-FR" dirty="0">
                <a:solidFill>
                  <a:srgbClr val="000000"/>
                </a:solidFill>
                <a:latin typeface="texgyreherosregular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texgyreherosregular"/>
              </a:rPr>
              <a:t>Esposti</a:t>
            </a:r>
            <a:r>
              <a:rPr lang="fr-FR" dirty="0">
                <a:solidFill>
                  <a:srgbClr val="000000"/>
                </a:solidFill>
                <a:latin typeface="texgyreherosregular"/>
              </a:rPr>
              <a:t>, M. and </a:t>
            </a:r>
            <a:r>
              <a:rPr lang="fr-FR" dirty="0" err="1">
                <a:solidFill>
                  <a:srgbClr val="000000"/>
                </a:solidFill>
                <a:latin typeface="texgyreherosregular"/>
              </a:rPr>
              <a:t>Altmann</a:t>
            </a:r>
            <a:r>
              <a:rPr lang="fr-FR" dirty="0">
                <a:solidFill>
                  <a:srgbClr val="000000"/>
                </a:solidFill>
                <a:latin typeface="texgyreherosregular"/>
              </a:rPr>
              <a:t>, E. and Pachet, F., editor, </a:t>
            </a:r>
            <a:r>
              <a:rPr lang="fr-FR" dirty="0" err="1">
                <a:solidFill>
                  <a:srgbClr val="000000"/>
                </a:solidFill>
                <a:latin typeface="texgyreherosregular"/>
              </a:rPr>
              <a:t>Creativity</a:t>
            </a:r>
            <a:r>
              <a:rPr lang="fr-FR" dirty="0">
                <a:solidFill>
                  <a:srgbClr val="000000"/>
                </a:solidFill>
                <a:latin typeface="texgyreherosregular"/>
              </a:rPr>
              <a:t> and </a:t>
            </a:r>
            <a:r>
              <a:rPr lang="fr-FR" dirty="0" err="1">
                <a:solidFill>
                  <a:srgbClr val="000000"/>
                </a:solidFill>
                <a:latin typeface="texgyreherosregular"/>
              </a:rPr>
              <a:t>Universality</a:t>
            </a:r>
            <a:r>
              <a:rPr lang="fr-FR" dirty="0">
                <a:solidFill>
                  <a:srgbClr val="000000"/>
                </a:solidFill>
                <a:latin typeface="texgyreherosregular"/>
              </a:rPr>
              <a:t> in </a:t>
            </a:r>
            <a:r>
              <a:rPr lang="fr-FR" dirty="0" err="1">
                <a:solidFill>
                  <a:srgbClr val="000000"/>
                </a:solidFill>
                <a:latin typeface="texgyreherosregular"/>
              </a:rPr>
              <a:t>Language</a:t>
            </a:r>
            <a:r>
              <a:rPr lang="fr-FR" dirty="0">
                <a:solidFill>
                  <a:srgbClr val="000000"/>
                </a:solidFill>
                <a:latin typeface="texgyreherosregular"/>
              </a:rPr>
              <a:t>, Springer. 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4008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écran">
            <a:extLst>
              <a:ext uri="{FF2B5EF4-FFF2-40B4-BE49-F238E27FC236}">
                <a16:creationId xmlns:a16="http://schemas.microsoft.com/office/drawing/2014/main" id="{F5F0D41C-90FC-4090-BC57-F93F8FFA2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95" y="1276350"/>
            <a:ext cx="4919519" cy="51145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8521753-C291-417E-85DB-95C81BFF6CCB}"/>
              </a:ext>
            </a:extLst>
          </p:cNvPr>
          <p:cNvSpPr txBox="1"/>
          <p:nvPr/>
        </p:nvSpPr>
        <p:spPr>
          <a:xfrm>
            <a:off x="1733467" y="421630"/>
            <a:ext cx="87616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err="1"/>
              <a:t>What</a:t>
            </a:r>
            <a:r>
              <a:rPr lang="fr-FR" sz="3600" dirty="0"/>
              <a:t> </a:t>
            </a:r>
            <a:r>
              <a:rPr lang="fr-FR" sz="3600" dirty="0" err="1"/>
              <a:t>compelling</a:t>
            </a:r>
            <a:r>
              <a:rPr lang="fr-FR" sz="3600" dirty="0"/>
              <a:t> story can I </a:t>
            </a:r>
            <a:r>
              <a:rPr lang="fr-FR" sz="3600" dirty="0" err="1"/>
              <a:t>make</a:t>
            </a:r>
            <a:r>
              <a:rPr lang="fr-FR" sz="3600" dirty="0"/>
              <a:t> </a:t>
            </a:r>
            <a:r>
              <a:rPr lang="fr-FR" sz="3600" dirty="0" err="1"/>
              <a:t>with</a:t>
            </a:r>
            <a:r>
              <a:rPr lang="fr-FR" sz="3600" dirty="0"/>
              <a:t> </a:t>
            </a:r>
            <a:r>
              <a:rPr lang="fr-FR" sz="3600" dirty="0" err="1"/>
              <a:t>this</a:t>
            </a:r>
            <a:r>
              <a:rPr lang="fr-FR" sz="3600" dirty="0"/>
              <a:t> ??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6362F5-AE52-450B-9A0A-743C94E363AC}"/>
              </a:ext>
            </a:extLst>
          </p:cNvPr>
          <p:cNvSpPr txBox="1"/>
          <p:nvPr/>
        </p:nvSpPr>
        <p:spPr>
          <a:xfrm>
            <a:off x="5953126" y="2933699"/>
            <a:ext cx="5848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/>
              <a:t>MaxOrder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a </a:t>
            </a:r>
            <a:r>
              <a:rPr lang="fr-FR" sz="2400" dirty="0" err="1"/>
              <a:t>complex</a:t>
            </a:r>
            <a:r>
              <a:rPr lang="fr-FR" sz="2400" dirty="0"/>
              <a:t> </a:t>
            </a:r>
            <a:r>
              <a:rPr lang="fr-FR" sz="2400" dirty="0" err="1"/>
              <a:t>algorihm</a:t>
            </a:r>
            <a:r>
              <a:rPr lang="fr-FR" sz="2400" dirty="0"/>
              <a:t>, </a:t>
            </a:r>
            <a:r>
              <a:rPr lang="fr-FR" sz="2400" dirty="0" err="1"/>
              <a:t>tp</a:t>
            </a:r>
            <a:r>
              <a:rPr lang="fr-FR" sz="2400" dirty="0"/>
              <a:t> </a:t>
            </a:r>
            <a:r>
              <a:rPr lang="fr-FR" sz="2400" dirty="0" err="1"/>
              <a:t>generate</a:t>
            </a:r>
            <a:r>
              <a:rPr lang="fr-FR" sz="2400" dirty="0"/>
              <a:t> </a:t>
            </a:r>
            <a:r>
              <a:rPr lang="fr-FR" sz="2400" i="1" dirty="0"/>
              <a:t>non </a:t>
            </a:r>
            <a:r>
              <a:rPr lang="fr-FR" sz="2400" i="1" dirty="0" err="1"/>
              <a:t>plagiaristic</a:t>
            </a:r>
            <a:r>
              <a:rPr lang="fr-FR" sz="2400" i="1" dirty="0"/>
              <a:t> </a:t>
            </a:r>
            <a:r>
              <a:rPr lang="fr-FR" sz="2400" i="1" dirty="0" err="1"/>
              <a:t>sequences</a:t>
            </a:r>
            <a:r>
              <a:rPr lang="fr-FR" sz="2400" dirty="0"/>
              <a:t>.</a:t>
            </a:r>
          </a:p>
          <a:p>
            <a:endParaRPr lang="fr-FR" sz="2400" dirty="0"/>
          </a:p>
          <a:p>
            <a:r>
              <a:rPr lang="fr-FR" sz="2400" b="1" dirty="0"/>
              <a:t>It </a:t>
            </a:r>
            <a:r>
              <a:rPr lang="fr-FR" sz="2400" b="1" dirty="0" err="1"/>
              <a:t>involves</a:t>
            </a:r>
            <a:r>
              <a:rPr lang="fr-FR" sz="2400" b="1" dirty="0"/>
              <a:t> </a:t>
            </a:r>
            <a:r>
              <a:rPr lang="fr-FR" sz="2400" b="1" dirty="0" err="1"/>
              <a:t>automata</a:t>
            </a:r>
            <a:r>
              <a:rPr lang="fr-FR" sz="2400" b="1" dirty="0"/>
              <a:t> </a:t>
            </a:r>
            <a:r>
              <a:rPr lang="fr-FR" sz="2400" b="1" dirty="0" err="1"/>
              <a:t>theory</a:t>
            </a:r>
            <a:r>
              <a:rPr lang="fr-FR" sz="2400" b="1" dirty="0"/>
              <a:t>, </a:t>
            </a:r>
            <a:r>
              <a:rPr lang="fr-FR" sz="2400" b="1" dirty="0" err="1"/>
              <a:t>combinatorial</a:t>
            </a:r>
            <a:r>
              <a:rPr lang="fr-FR" sz="2400" b="1" dirty="0"/>
              <a:t> </a:t>
            </a:r>
            <a:r>
              <a:rPr lang="fr-FR" sz="2400" b="1" dirty="0" err="1"/>
              <a:t>optimization</a:t>
            </a:r>
            <a:r>
              <a:rPr lang="fr-FR" sz="2400" b="1" dirty="0"/>
              <a:t>, </a:t>
            </a:r>
            <a:r>
              <a:rPr lang="fr-FR" sz="2400" b="1" dirty="0" err="1"/>
              <a:t>constraint</a:t>
            </a:r>
            <a:r>
              <a:rPr lang="fr-FR" sz="2400" b="1" dirty="0"/>
              <a:t> satisfaction and Markov </a:t>
            </a:r>
            <a:r>
              <a:rPr lang="fr-FR" sz="2400" b="1" dirty="0" err="1"/>
              <a:t>chains</a:t>
            </a:r>
            <a:r>
              <a:rPr lang="fr-FR" sz="2400" b="1" dirty="0"/>
              <a:t>.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DA41886-63A2-4198-A769-3FBA4882A770}"/>
              </a:ext>
            </a:extLst>
          </p:cNvPr>
          <p:cNvSpPr/>
          <p:nvPr/>
        </p:nvSpPr>
        <p:spPr>
          <a:xfrm>
            <a:off x="4794738" y="5492262"/>
            <a:ext cx="1055077" cy="4220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FAFE8B4-7F83-4C87-B176-DFC41B4E9D13}"/>
              </a:ext>
            </a:extLst>
          </p:cNvPr>
          <p:cNvSpPr/>
          <p:nvPr/>
        </p:nvSpPr>
        <p:spPr>
          <a:xfrm>
            <a:off x="1963625" y="1358108"/>
            <a:ext cx="1131267" cy="3358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260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264B1E-5860-4C2A-B343-3DD21DB295B9}"/>
              </a:ext>
            </a:extLst>
          </p:cNvPr>
          <p:cNvSpPr txBox="1"/>
          <p:nvPr/>
        </p:nvSpPr>
        <p:spPr>
          <a:xfrm>
            <a:off x="3075558" y="511775"/>
            <a:ext cx="5439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/>
              <a:t>Flow Machines #2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E514A5-4F34-408F-8936-1074762660F2}"/>
              </a:ext>
            </a:extLst>
          </p:cNvPr>
          <p:cNvSpPr txBox="1"/>
          <p:nvPr/>
        </p:nvSpPr>
        <p:spPr>
          <a:xfrm>
            <a:off x="511301" y="1781893"/>
            <a:ext cx="11143887" cy="3395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We decided to turn </a:t>
            </a:r>
            <a:r>
              <a:rPr lang="en-GB" sz="2800" dirty="0" err="1"/>
              <a:t>MaxOrder</a:t>
            </a:r>
            <a:r>
              <a:rPr lang="en-GB" sz="2800" dirty="0"/>
              <a:t> into a character: Max</a:t>
            </a:r>
          </a:p>
          <a:p>
            <a:endParaRPr lang="en-GB" sz="2800" baseline="30000" dirty="0"/>
          </a:p>
          <a:p>
            <a:endParaRPr lang="en-GB" sz="2800" dirty="0"/>
          </a:p>
          <a:p>
            <a:r>
              <a:rPr lang="en-GB" sz="2800" dirty="0"/>
              <a:t>But the character had to be faithful to the original idea: that of generating non plagiaristic sequences;</a:t>
            </a:r>
          </a:p>
          <a:p>
            <a:endParaRPr lang="en-GB" sz="2800" dirty="0"/>
          </a:p>
          <a:p>
            <a:r>
              <a:rPr lang="en-GB" sz="2800" dirty="0"/>
              <a:t>So we invented a family for max (a father notably) so that Max started her life by copying everything (like her father)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AA0B1DA-6F95-4C15-B2F3-F691AC6FCA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898" t="34547" r="30231" b="20033"/>
          <a:stretch/>
        </p:blipFill>
        <p:spPr>
          <a:xfrm>
            <a:off x="8921129" y="667651"/>
            <a:ext cx="1646039" cy="22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02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997028E-42A2-412C-8BDE-E246338415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09" t="31845" r="18333" b="17023"/>
          <a:stretch/>
        </p:blipFill>
        <p:spPr>
          <a:xfrm>
            <a:off x="2049513" y="3417903"/>
            <a:ext cx="7637885" cy="34400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3BB9E-2CB6-4BE0-85CF-DABE757A2E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59" t="33269" r="18592" b="17540"/>
          <a:stretch/>
        </p:blipFill>
        <p:spPr>
          <a:xfrm>
            <a:off x="2144274" y="120781"/>
            <a:ext cx="7625919" cy="337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56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264B1E-5860-4C2A-B343-3DD21DB295B9}"/>
              </a:ext>
            </a:extLst>
          </p:cNvPr>
          <p:cNvSpPr txBox="1"/>
          <p:nvPr/>
        </p:nvSpPr>
        <p:spPr>
          <a:xfrm>
            <a:off x="3075558" y="511775"/>
            <a:ext cx="5439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/>
              <a:t>Flow Machines #3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E514A5-4F34-408F-8936-1074762660F2}"/>
              </a:ext>
            </a:extLst>
          </p:cNvPr>
          <p:cNvSpPr txBox="1"/>
          <p:nvPr/>
        </p:nvSpPr>
        <p:spPr>
          <a:xfrm>
            <a:off x="511301" y="1781893"/>
            <a:ext cx="11143887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We wanted to talk about the difficulty during creation, to split oneself into two selves: a creator self and an evaluator self </a:t>
            </a:r>
            <a:r>
              <a:rPr lang="en-GB" sz="2800" b="1" baseline="30000" dirty="0"/>
              <a:t>1</a:t>
            </a:r>
          </a:p>
          <a:p>
            <a:endParaRPr lang="en-GB" sz="2800" baseline="30000" dirty="0"/>
          </a:p>
          <a:p>
            <a:endParaRPr lang="en-GB" sz="2800" dirty="0"/>
          </a:p>
          <a:p>
            <a:r>
              <a:rPr lang="en-GB" sz="2800" dirty="0"/>
              <a:t>To achieve this, we came up with the idea of having several “meta-levels” in the story. After a few pages, the reader realizes that the story he is reading is actually being created by … other characters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6E7E88-2D9B-4923-9D81-C4BB415FFD7B}"/>
              </a:ext>
            </a:extLst>
          </p:cNvPr>
          <p:cNvSpPr/>
          <p:nvPr/>
        </p:nvSpPr>
        <p:spPr>
          <a:xfrm>
            <a:off x="0" y="6125757"/>
            <a:ext cx="123770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aseline="30000" dirty="0">
                <a:solidFill>
                  <a:srgbClr val="000000"/>
                </a:solidFill>
              </a:rPr>
              <a:t>1</a:t>
            </a:r>
            <a:r>
              <a:rPr lang="fr-FR" dirty="0">
                <a:solidFill>
                  <a:srgbClr val="000000"/>
                </a:solidFill>
              </a:rPr>
              <a:t> Daniel Martín, François Pachet and Benjamin Frantz </a:t>
            </a:r>
            <a:r>
              <a:rPr lang="fr-FR" dirty="0">
                <a:solidFill>
                  <a:srgbClr val="047A8B"/>
                </a:solidFill>
              </a:rPr>
              <a:t>The </a:t>
            </a:r>
            <a:r>
              <a:rPr lang="fr-FR" dirty="0" err="1">
                <a:solidFill>
                  <a:srgbClr val="047A8B"/>
                </a:solidFill>
              </a:rPr>
              <a:t>creative</a:t>
            </a:r>
            <a:r>
              <a:rPr lang="fr-FR" dirty="0">
                <a:solidFill>
                  <a:srgbClr val="047A8B"/>
                </a:solidFill>
              </a:rPr>
              <a:t> process in lead </a:t>
            </a:r>
            <a:r>
              <a:rPr lang="fr-FR" dirty="0" err="1">
                <a:solidFill>
                  <a:srgbClr val="047A8B"/>
                </a:solidFill>
              </a:rPr>
              <a:t>sheet</a:t>
            </a:r>
            <a:r>
              <a:rPr lang="fr-FR" dirty="0">
                <a:solidFill>
                  <a:srgbClr val="047A8B"/>
                </a:solidFill>
              </a:rPr>
              <a:t> composition.</a:t>
            </a:r>
            <a:r>
              <a:rPr lang="fr-FR" dirty="0">
                <a:solidFill>
                  <a:srgbClr val="000000"/>
                </a:solidFill>
              </a:rPr>
              <a:t> In Lubart, T. </a:t>
            </a:r>
            <a:r>
              <a:rPr lang="fr-FR" dirty="0" err="1">
                <a:solidFill>
                  <a:srgbClr val="000000"/>
                </a:solidFill>
              </a:rPr>
              <a:t>ed</a:t>
            </a:r>
            <a:r>
              <a:rPr lang="fr-FR" dirty="0">
                <a:solidFill>
                  <a:srgbClr val="000000"/>
                </a:solidFill>
              </a:rPr>
              <a:t>, editor, The Creative Process: Perspectives </a:t>
            </a:r>
            <a:r>
              <a:rPr lang="fr-FR" dirty="0" err="1">
                <a:solidFill>
                  <a:srgbClr val="000000"/>
                </a:solidFill>
              </a:rPr>
              <a:t>from</a:t>
            </a:r>
            <a:r>
              <a:rPr lang="fr-FR" dirty="0">
                <a:solidFill>
                  <a:srgbClr val="000000"/>
                </a:solidFill>
              </a:rPr>
              <a:t> multiple </a:t>
            </a:r>
            <a:r>
              <a:rPr lang="fr-FR" dirty="0" err="1">
                <a:solidFill>
                  <a:srgbClr val="000000"/>
                </a:solidFill>
              </a:rPr>
              <a:t>domains</a:t>
            </a:r>
            <a:r>
              <a:rPr lang="fr-FR" dirty="0">
                <a:solidFill>
                  <a:srgbClr val="000000"/>
                </a:solidFill>
              </a:rPr>
              <a:t>, </a:t>
            </a:r>
            <a:r>
              <a:rPr lang="fr-FR" dirty="0" err="1">
                <a:solidFill>
                  <a:srgbClr val="000000"/>
                </a:solidFill>
              </a:rPr>
              <a:t>Palgrave</a:t>
            </a:r>
            <a:r>
              <a:rPr lang="fr-FR" dirty="0">
                <a:solidFill>
                  <a:srgbClr val="000000"/>
                </a:solidFill>
              </a:rPr>
              <a:t> Macmillan. 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489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18EC46A-43AE-4496-A463-F7E01BB527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14" t="27961" r="18665" b="13139"/>
          <a:stretch/>
        </p:blipFill>
        <p:spPr>
          <a:xfrm>
            <a:off x="525579" y="456702"/>
            <a:ext cx="11405164" cy="603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99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A19B4F9-0E9A-44FC-914E-38109F6949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58" t="23042" r="18811" b="8738"/>
          <a:stretch/>
        </p:blipFill>
        <p:spPr>
          <a:xfrm>
            <a:off x="2634342" y="3098922"/>
            <a:ext cx="6355669" cy="38632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D03627-17B6-43C6-A84F-67D020A52B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50" t="30578" r="18300" b="15221"/>
          <a:stretch/>
        </p:blipFill>
        <p:spPr>
          <a:xfrm>
            <a:off x="2634342" y="212079"/>
            <a:ext cx="6355669" cy="303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97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DC3FFFA-3CDB-4C14-89D5-FDE555B8BC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52" t="27832" r="42117" b="13010"/>
          <a:stretch/>
        </p:blipFill>
        <p:spPr>
          <a:xfrm>
            <a:off x="275355" y="1940250"/>
            <a:ext cx="4831850" cy="40570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B098E6-C973-4116-9422-E5698CE85C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25" t="14134" r="41275" b="12880"/>
          <a:stretch/>
        </p:blipFill>
        <p:spPr>
          <a:xfrm>
            <a:off x="5642196" y="0"/>
            <a:ext cx="5412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86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264B1E-5860-4C2A-B343-3DD21DB295B9}"/>
              </a:ext>
            </a:extLst>
          </p:cNvPr>
          <p:cNvSpPr txBox="1"/>
          <p:nvPr/>
        </p:nvSpPr>
        <p:spPr>
          <a:xfrm>
            <a:off x="3075558" y="511775"/>
            <a:ext cx="5439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/>
              <a:t>Flow Machines #4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E514A5-4F34-408F-8936-1074762660F2}"/>
              </a:ext>
            </a:extLst>
          </p:cNvPr>
          <p:cNvSpPr txBox="1"/>
          <p:nvPr/>
        </p:nvSpPr>
        <p:spPr>
          <a:xfrm>
            <a:off x="511301" y="1781893"/>
            <a:ext cx="111438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However, the meta-level idea needed itself some elaboration. We had to make sense of these levels. We introduced a third level (!) that would loop back to the main character (Max). </a:t>
            </a:r>
          </a:p>
          <a:p>
            <a:endParaRPr lang="en-GB" sz="2800" dirty="0"/>
          </a:p>
          <a:p>
            <a:r>
              <a:rPr lang="en-GB" sz="2800" dirty="0"/>
              <a:t>A plot twist at the end reveals the architecture of the story making process. This architecture somehow mimics the vision of the </a:t>
            </a:r>
            <a:r>
              <a:rPr lang="en-GB" sz="2800" dirty="0" err="1"/>
              <a:t>Fow</a:t>
            </a:r>
            <a:r>
              <a:rPr lang="en-GB" sz="2800" dirty="0"/>
              <a:t>-Machines project.</a:t>
            </a:r>
          </a:p>
          <a:p>
            <a:endParaRPr lang="en-GB" sz="2800" dirty="0"/>
          </a:p>
          <a:p>
            <a:r>
              <a:rPr lang="en-GB" sz="2800" dirty="0"/>
              <a:t>Read the story to know more </a:t>
            </a:r>
            <a:r>
              <a:rPr lang="en-GB" sz="2800" dirty="0">
                <a:sym typeface="Wingdings" panose="05000000000000000000" pitchFamily="2" charset="2"/>
              </a:rPr>
              <a:t>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29362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F5598C2-7A3E-4E02-83A0-D4968C9C4B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64" t="15714" r="32768" b="5397"/>
          <a:stretch/>
        </p:blipFill>
        <p:spPr>
          <a:xfrm>
            <a:off x="1480457" y="130628"/>
            <a:ext cx="8131629" cy="652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51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264B1E-5860-4C2A-B343-3DD21DB295B9}"/>
              </a:ext>
            </a:extLst>
          </p:cNvPr>
          <p:cNvSpPr txBox="1"/>
          <p:nvPr/>
        </p:nvSpPr>
        <p:spPr>
          <a:xfrm>
            <a:off x="3125165" y="532658"/>
            <a:ext cx="52464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/>
              <a:t>Flow Machines #5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E514A5-4F34-408F-8936-1074762660F2}"/>
              </a:ext>
            </a:extLst>
          </p:cNvPr>
          <p:cNvSpPr txBox="1"/>
          <p:nvPr/>
        </p:nvSpPr>
        <p:spPr>
          <a:xfrm>
            <a:off x="522099" y="1595021"/>
            <a:ext cx="803516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 Flow Machine is NOT an automaton, but a smart assistant, a creative companion: how to reify a software ??</a:t>
            </a:r>
          </a:p>
          <a:p>
            <a:endParaRPr lang="en-GB" sz="2800" dirty="0"/>
          </a:p>
          <a:p>
            <a:r>
              <a:rPr lang="en-GB" sz="2800" dirty="0"/>
              <a:t>We introduced an animal (a parrot), who is a companion to the main character (Max).</a:t>
            </a:r>
          </a:p>
          <a:p>
            <a:endParaRPr lang="en-GB" sz="2800" dirty="0"/>
          </a:p>
          <a:p>
            <a:r>
              <a:rPr lang="en-GB" sz="2800" dirty="0"/>
              <a:t>However, this animal has a strange behaviour. Notably, he can move back and forth between the various levels !</a:t>
            </a:r>
          </a:p>
          <a:p>
            <a:endParaRPr lang="en-GB" sz="2800" dirty="0"/>
          </a:p>
          <a:p>
            <a:endParaRPr lang="en-GB" sz="2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E035CAA-81F5-42A4-B098-50E1F4F876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687" t="29001" r="34706" b="30304"/>
          <a:stretch/>
        </p:blipFill>
        <p:spPr>
          <a:xfrm>
            <a:off x="8371642" y="1363655"/>
            <a:ext cx="3329287" cy="458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43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264B1E-5860-4C2A-B343-3DD21DB295B9}"/>
              </a:ext>
            </a:extLst>
          </p:cNvPr>
          <p:cNvSpPr txBox="1"/>
          <p:nvPr/>
        </p:nvSpPr>
        <p:spPr>
          <a:xfrm>
            <a:off x="3733078" y="483738"/>
            <a:ext cx="52464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/>
              <a:t>Flow Machines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E514A5-4F34-408F-8936-1074762660F2}"/>
              </a:ext>
            </a:extLst>
          </p:cNvPr>
          <p:cNvSpPr txBox="1"/>
          <p:nvPr/>
        </p:nvSpPr>
        <p:spPr>
          <a:xfrm>
            <a:off x="992609" y="1817898"/>
            <a:ext cx="111993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- Other elements of </a:t>
            </a:r>
            <a:r>
              <a:rPr lang="en-GB" sz="2800" i="1" dirty="0"/>
              <a:t>faithfulness</a:t>
            </a:r>
            <a:r>
              <a:rPr lang="en-GB" sz="2800" dirty="0"/>
              <a:t>: Ennio Morricone making an appearance, generated music as soundtrack… </a:t>
            </a:r>
          </a:p>
          <a:p>
            <a:endParaRPr lang="en-GB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7CCFD7-F801-4871-9F4C-FEDB4ECAEC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76" t="30559" r="34209" b="25738"/>
          <a:stretch/>
        </p:blipFill>
        <p:spPr>
          <a:xfrm>
            <a:off x="2336677" y="2824223"/>
            <a:ext cx="8039281" cy="378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70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3E514A5-4F34-408F-8936-1074762660F2}"/>
              </a:ext>
            </a:extLst>
          </p:cNvPr>
          <p:cNvSpPr txBox="1"/>
          <p:nvPr/>
        </p:nvSpPr>
        <p:spPr>
          <a:xfrm>
            <a:off x="152327" y="1625125"/>
            <a:ext cx="1181775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sz="2800" b="1" dirty="0"/>
              <a:t>Adult cells can become neurons: it is possible to turn mature human skin cells directly into brain cells</a:t>
            </a:r>
            <a:r>
              <a:rPr lang="en-GB" sz="2800" b="1" baseline="30000" dirty="0"/>
              <a:t>1</a:t>
            </a:r>
            <a:r>
              <a:rPr lang="en-US" sz="2800" b="1" dirty="0"/>
              <a:t>.</a:t>
            </a:r>
          </a:p>
          <a:p>
            <a:endParaRPr lang="en-US" sz="2800" dirty="0"/>
          </a:p>
          <a:p>
            <a:r>
              <a:rPr lang="en-US" sz="2800" dirty="0"/>
              <a:t>We invented a setting for human cells: a factory where all cells, once adult, have to go to work.  </a:t>
            </a:r>
          </a:p>
          <a:p>
            <a:endParaRPr lang="en-US" sz="2800" dirty="0"/>
          </a:p>
          <a:p>
            <a:r>
              <a:rPr lang="en-US" sz="2800" dirty="0"/>
              <a:t>We introduced a character, </a:t>
            </a:r>
            <a:r>
              <a:rPr lang="en-US" sz="2800" dirty="0" err="1"/>
              <a:t>Jojo</a:t>
            </a:r>
            <a:r>
              <a:rPr lang="en-US" sz="2800" dirty="0"/>
              <a:t>, who is a skin cell whose “impossible” dream is to become neuron.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DCDF18-DCD5-4C92-BF41-5AD7F34BFAF7}"/>
              </a:ext>
            </a:extLst>
          </p:cNvPr>
          <p:cNvSpPr txBox="1"/>
          <p:nvPr/>
        </p:nvSpPr>
        <p:spPr>
          <a:xfrm>
            <a:off x="2779784" y="521084"/>
            <a:ext cx="6817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/>
              <a:t>inVivoReprogramming</a:t>
            </a:r>
            <a:r>
              <a:rPr lang="fr-FR" sz="4800" dirty="0"/>
              <a:t> #1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A6FA3F-AFB4-430D-9E4F-AD5AFC169805}"/>
              </a:ext>
            </a:extLst>
          </p:cNvPr>
          <p:cNvSpPr/>
          <p:nvPr/>
        </p:nvSpPr>
        <p:spPr>
          <a:xfrm>
            <a:off x="0" y="6299378"/>
            <a:ext cx="123770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aseline="30000" dirty="0">
                <a:solidFill>
                  <a:srgbClr val="000000"/>
                </a:solidFill>
              </a:rPr>
              <a:t>1</a:t>
            </a:r>
            <a:r>
              <a:rPr lang="fr-FR" dirty="0">
                <a:solidFill>
                  <a:srgbClr val="000000"/>
                </a:solidFill>
              </a:rPr>
              <a:t> Malin </a:t>
            </a:r>
            <a:r>
              <a:rPr lang="fr-FR" dirty="0" err="1">
                <a:solidFill>
                  <a:srgbClr val="000000"/>
                </a:solidFill>
              </a:rPr>
              <a:t>Parmar</a:t>
            </a:r>
            <a:r>
              <a:rPr lang="fr-FR" dirty="0">
                <a:solidFill>
                  <a:srgbClr val="000000"/>
                </a:solidFill>
              </a:rPr>
              <a:t> and Johan </a:t>
            </a:r>
            <a:r>
              <a:rPr lang="fr-FR" dirty="0" err="1">
                <a:solidFill>
                  <a:srgbClr val="000000"/>
                </a:solidFill>
              </a:rPr>
              <a:t>Jakobsson</a:t>
            </a:r>
            <a:r>
              <a:rPr lang="fr-FR" dirty="0">
                <a:solidFill>
                  <a:srgbClr val="000000"/>
                </a:solidFill>
              </a:rPr>
              <a:t>, </a:t>
            </a:r>
            <a:r>
              <a:rPr lang="en-US" dirty="0">
                <a:solidFill>
                  <a:srgbClr val="047A8B"/>
                </a:solidFill>
              </a:rPr>
              <a:t>Turning skin into dopamine neurons.</a:t>
            </a:r>
            <a:r>
              <a:rPr lang="fr-FR" dirty="0">
                <a:solidFill>
                  <a:srgbClr val="000000"/>
                </a:solidFill>
              </a:rPr>
              <a:t> In </a:t>
            </a:r>
            <a:r>
              <a:rPr lang="fr-FR" dirty="0" err="1">
                <a:solidFill>
                  <a:srgbClr val="000000"/>
                </a:solidFill>
              </a:rPr>
              <a:t>Cell</a:t>
            </a:r>
            <a:r>
              <a:rPr lang="fr-FR" dirty="0">
                <a:solidFill>
                  <a:srgbClr val="000000"/>
                </a:solidFill>
              </a:rPr>
              <a:t> </a:t>
            </a:r>
            <a:r>
              <a:rPr lang="fr-FR" dirty="0" err="1">
                <a:solidFill>
                  <a:srgbClr val="000000"/>
                </a:solidFill>
              </a:rPr>
              <a:t>Research</a:t>
            </a:r>
            <a:r>
              <a:rPr lang="fr-FR" dirty="0">
                <a:solidFill>
                  <a:srgbClr val="000000"/>
                </a:solidFill>
              </a:rPr>
              <a:t>, </a:t>
            </a:r>
            <a:r>
              <a:rPr lang="nl-NL" dirty="0"/>
              <a:t>Vol. 21, 2011, p. 1386-1387.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0542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D96285D-04A4-4E09-8179-F83316AE0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"/>
          <a:stretch/>
        </p:blipFill>
        <p:spPr>
          <a:xfrm>
            <a:off x="-1" y="951565"/>
            <a:ext cx="6099859" cy="49548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BF83E7-1066-462E-B62E-4D8379649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596" y="202699"/>
            <a:ext cx="6314494" cy="62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033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C9EDAC95-6B62-40AC-A276-C5444D8DF6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310" t="44805" r="24508" b="19529"/>
          <a:stretch/>
        </p:blipFill>
        <p:spPr>
          <a:xfrm>
            <a:off x="2881011" y="4328041"/>
            <a:ext cx="3271736" cy="230985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298AA52-3C3E-448C-852B-75DC8FF1F1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902" t="64273" r="44098" b="12923"/>
          <a:stretch/>
        </p:blipFill>
        <p:spPr>
          <a:xfrm>
            <a:off x="8233435" y="4446333"/>
            <a:ext cx="1457371" cy="18693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FC435F-980C-4BB3-AADA-AB86500484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5"/>
          <a:stretch/>
        </p:blipFill>
        <p:spPr>
          <a:xfrm>
            <a:off x="113495" y="-836993"/>
            <a:ext cx="12078505" cy="528332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8A6A10-8752-4877-A2D1-2B097FCFBCD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3" r="47841"/>
          <a:stretch/>
        </p:blipFill>
        <p:spPr>
          <a:xfrm>
            <a:off x="331054" y="4107943"/>
            <a:ext cx="2848564" cy="275005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12AE89D-1805-47BA-B281-3A07C045178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48" r="65142" b="34242"/>
          <a:stretch/>
        </p:blipFill>
        <p:spPr>
          <a:xfrm>
            <a:off x="6152747" y="4016155"/>
            <a:ext cx="2176767" cy="27297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1FDA779-22B6-4A16-A93F-7E3A9184F6D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239" t="60000" r="34314" b="11666"/>
          <a:stretch/>
        </p:blipFill>
        <p:spPr>
          <a:xfrm>
            <a:off x="9304185" y="4107943"/>
            <a:ext cx="2887814" cy="263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55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3E514A5-4F34-408F-8936-1074762660F2}"/>
              </a:ext>
            </a:extLst>
          </p:cNvPr>
          <p:cNvSpPr txBox="1"/>
          <p:nvPr/>
        </p:nvSpPr>
        <p:spPr>
          <a:xfrm>
            <a:off x="737967" y="1847069"/>
            <a:ext cx="105820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err="1"/>
              <a:t>Reprogrammed</a:t>
            </a:r>
            <a:r>
              <a:rPr lang="fr-FR" sz="2800" b="1" dirty="0"/>
              <a:t> </a:t>
            </a:r>
            <a:r>
              <a:rPr lang="fr-FR" sz="2800" b="1" dirty="0" err="1"/>
              <a:t>cells</a:t>
            </a:r>
            <a:r>
              <a:rPr lang="fr-FR" sz="2800" b="1" dirty="0"/>
              <a:t> can </a:t>
            </a:r>
            <a:r>
              <a:rPr lang="fr-FR" sz="2800" b="1" dirty="0" err="1"/>
              <a:t>be</a:t>
            </a:r>
            <a:r>
              <a:rPr lang="fr-FR" sz="2800" b="1" dirty="0"/>
              <a:t> </a:t>
            </a:r>
            <a:r>
              <a:rPr lang="fr-FR" sz="2800" b="1" dirty="0" err="1"/>
              <a:t>transplanted</a:t>
            </a:r>
            <a:r>
              <a:rPr lang="fr-FR" sz="2800" b="1" dirty="0"/>
              <a:t> </a:t>
            </a:r>
            <a:r>
              <a:rPr lang="fr-FR" sz="2800" b="1" dirty="0" err="1"/>
              <a:t>into</a:t>
            </a:r>
            <a:r>
              <a:rPr lang="fr-FR" sz="2800" b="1" dirty="0"/>
              <a:t> the </a:t>
            </a:r>
            <a:r>
              <a:rPr lang="fr-FR" sz="2800" b="1" dirty="0" err="1"/>
              <a:t>brain</a:t>
            </a:r>
            <a:r>
              <a:rPr lang="fr-FR" sz="2800" b="1" dirty="0"/>
              <a:t> to restore </a:t>
            </a:r>
            <a:r>
              <a:rPr lang="fr-FR" sz="2800" b="1" dirty="0" err="1"/>
              <a:t>lost</a:t>
            </a:r>
            <a:r>
              <a:rPr lang="fr-FR" sz="2800" b="1" dirty="0"/>
              <a:t> </a:t>
            </a:r>
            <a:r>
              <a:rPr lang="fr-FR" sz="2800" b="1" dirty="0" err="1"/>
              <a:t>dopaminergic</a:t>
            </a:r>
            <a:r>
              <a:rPr lang="fr-FR" sz="2800" b="1" dirty="0"/>
              <a:t> </a:t>
            </a:r>
            <a:r>
              <a:rPr lang="fr-FR" sz="2800" b="1" dirty="0" err="1"/>
              <a:t>neurons</a:t>
            </a:r>
            <a:r>
              <a:rPr lang="fr-FR" sz="2800" b="1" dirty="0"/>
              <a:t>, in </a:t>
            </a:r>
            <a:r>
              <a:rPr lang="fr-FR" sz="2800" b="1" dirty="0" err="1"/>
              <a:t>order</a:t>
            </a:r>
            <a:r>
              <a:rPr lang="fr-FR" sz="2800" b="1" dirty="0"/>
              <a:t> to </a:t>
            </a:r>
            <a:r>
              <a:rPr lang="fr-FR" sz="2800" b="1" dirty="0" err="1"/>
              <a:t>treat</a:t>
            </a:r>
            <a:r>
              <a:rPr lang="fr-FR" sz="2800" b="1" dirty="0"/>
              <a:t> </a:t>
            </a:r>
            <a:r>
              <a:rPr lang="fr-FR" sz="2800" b="1" dirty="0" err="1"/>
              <a:t>Parkinson’s</a:t>
            </a:r>
            <a:r>
              <a:rPr lang="fr-FR" sz="2800" b="1" dirty="0"/>
              <a:t> </a:t>
            </a:r>
            <a:r>
              <a:rPr lang="fr-FR" sz="2800" b="1" dirty="0" err="1"/>
              <a:t>Disease</a:t>
            </a:r>
            <a:r>
              <a:rPr lang="en-GB" sz="2800" b="1" baseline="30000" dirty="0"/>
              <a:t>1</a:t>
            </a:r>
            <a:r>
              <a:rPr lang="fr-FR" sz="2800" b="1" dirty="0"/>
              <a:t>.</a:t>
            </a:r>
          </a:p>
          <a:p>
            <a:endParaRPr lang="fr-FR" sz="2800" dirty="0"/>
          </a:p>
          <a:p>
            <a:r>
              <a:rPr lang="fr-FR" sz="2800" dirty="0"/>
              <a:t>In </a:t>
            </a:r>
            <a:r>
              <a:rPr lang="fr-FR" sz="2800" dirty="0" err="1"/>
              <a:t>our</a:t>
            </a:r>
            <a:r>
              <a:rPr lang="fr-FR" sz="2800" dirty="0"/>
              <a:t> narrative, an </a:t>
            </a:r>
            <a:r>
              <a:rPr lang="fr-FR" sz="2800" dirty="0" err="1"/>
              <a:t>epidemic</a:t>
            </a:r>
            <a:r>
              <a:rPr lang="fr-FR" sz="2800" dirty="0"/>
              <a:t> </a:t>
            </a:r>
            <a:r>
              <a:rPr lang="fr-FR" sz="2800" dirty="0" err="1"/>
              <a:t>occurs</a:t>
            </a:r>
            <a:r>
              <a:rPr lang="fr-FR" sz="2800" dirty="0"/>
              <a:t> in the dopamine </a:t>
            </a:r>
            <a:r>
              <a:rPr lang="fr-FR" sz="2800" dirty="0" err="1"/>
              <a:t>department</a:t>
            </a:r>
            <a:r>
              <a:rPr lang="fr-FR" sz="2800" dirty="0"/>
              <a:t> of the </a:t>
            </a:r>
            <a:r>
              <a:rPr lang="fr-FR" sz="2800" dirty="0" err="1"/>
              <a:t>cells</a:t>
            </a:r>
            <a:r>
              <a:rPr lang="fr-FR" sz="2800" dirty="0"/>
              <a:t>’ </a:t>
            </a:r>
            <a:r>
              <a:rPr lang="fr-FR" sz="2800" dirty="0" err="1"/>
              <a:t>factory</a:t>
            </a:r>
            <a:r>
              <a:rPr lang="fr-FR" sz="2800" dirty="0"/>
              <a:t>. </a:t>
            </a:r>
            <a:br>
              <a:rPr lang="fr-FR" sz="2800" dirty="0"/>
            </a:br>
            <a:r>
              <a:rPr lang="fr-FR" sz="2800" dirty="0"/>
              <a:t>A </a:t>
            </a:r>
            <a:r>
              <a:rPr lang="fr-FR" sz="2800" dirty="0" err="1"/>
              <a:t>scientist</a:t>
            </a:r>
            <a:r>
              <a:rPr lang="fr-FR" sz="2800" dirty="0"/>
              <a:t>, Fanny, </a:t>
            </a:r>
            <a:r>
              <a:rPr lang="fr-FR" sz="2800" dirty="0" err="1"/>
              <a:t>finds</a:t>
            </a:r>
            <a:r>
              <a:rPr lang="fr-FR" sz="2800" dirty="0"/>
              <a:t> a </a:t>
            </a:r>
            <a:r>
              <a:rPr lang="fr-FR" sz="2800" dirty="0" err="1"/>
              <a:t>way</a:t>
            </a:r>
            <a:r>
              <a:rPr lang="fr-FR" sz="2800" dirty="0"/>
              <a:t> to </a:t>
            </a:r>
            <a:r>
              <a:rPr lang="fr-FR" sz="2800" dirty="0" err="1"/>
              <a:t>get</a:t>
            </a:r>
            <a:r>
              <a:rPr lang="fr-FR" sz="2800" dirty="0"/>
              <a:t> back </a:t>
            </a:r>
            <a:r>
              <a:rPr lang="fr-FR" sz="2800" dirty="0" err="1"/>
              <a:t>some</a:t>
            </a:r>
            <a:r>
              <a:rPr lang="fr-FR" sz="2800" dirty="0"/>
              <a:t> </a:t>
            </a:r>
            <a:r>
              <a:rPr lang="fr-FR" sz="2800" dirty="0" err="1"/>
              <a:t>volunteering</a:t>
            </a:r>
            <a:r>
              <a:rPr lang="fr-FR" sz="2800" dirty="0"/>
              <a:t> </a:t>
            </a:r>
            <a:r>
              <a:rPr lang="fr-FR" sz="2800" dirty="0" err="1"/>
              <a:t>cells</a:t>
            </a:r>
            <a:r>
              <a:rPr lang="fr-FR" sz="2800" dirty="0"/>
              <a:t> to the </a:t>
            </a:r>
            <a:r>
              <a:rPr lang="fr-FR" sz="2800" dirty="0" err="1"/>
              <a:t>embrionic</a:t>
            </a:r>
            <a:r>
              <a:rPr lang="fr-FR" sz="2800" dirty="0"/>
              <a:t> stage and </a:t>
            </a:r>
            <a:r>
              <a:rPr lang="fr-FR" sz="2800" dirty="0" err="1"/>
              <a:t>transform</a:t>
            </a:r>
            <a:r>
              <a:rPr lang="fr-FR" sz="2800" dirty="0"/>
              <a:t> </a:t>
            </a:r>
            <a:r>
              <a:rPr lang="fr-FR" sz="2800" dirty="0" err="1"/>
              <a:t>them</a:t>
            </a:r>
            <a:r>
              <a:rPr lang="fr-FR" sz="2800" dirty="0"/>
              <a:t> </a:t>
            </a:r>
            <a:r>
              <a:rPr lang="fr-FR" sz="2800" dirty="0" err="1"/>
              <a:t>into</a:t>
            </a:r>
            <a:r>
              <a:rPr lang="fr-FR" sz="2800" dirty="0"/>
              <a:t> </a:t>
            </a:r>
            <a:r>
              <a:rPr lang="fr-FR" sz="2800" dirty="0" err="1"/>
              <a:t>neurons</a:t>
            </a:r>
            <a:r>
              <a:rPr lang="fr-FR" sz="2800" dirty="0"/>
              <a:t>. But of course, </a:t>
            </a:r>
            <a:r>
              <a:rPr lang="fr-FR" sz="2800" dirty="0" err="1"/>
              <a:t>there</a:t>
            </a:r>
            <a:r>
              <a:rPr lang="fr-FR" sz="2800" dirty="0"/>
              <a:t> are </a:t>
            </a:r>
            <a:r>
              <a:rPr lang="fr-FR" sz="2800" dirty="0" err="1"/>
              <a:t>some</a:t>
            </a:r>
            <a:r>
              <a:rPr lang="fr-FR" sz="2800" dirty="0"/>
              <a:t> </a:t>
            </a:r>
            <a:r>
              <a:rPr lang="fr-FR" sz="2800" dirty="0" err="1"/>
              <a:t>risks</a:t>
            </a:r>
            <a:r>
              <a:rPr lang="fr-FR" sz="2800" dirty="0"/>
              <a:t>… </a:t>
            </a:r>
            <a:br>
              <a:rPr lang="fr-FR" sz="2800" dirty="0"/>
            </a:br>
            <a:endParaRPr lang="en-GB" sz="2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F58ABC-93C2-49F4-A4F0-274AC4F1101C}"/>
              </a:ext>
            </a:extLst>
          </p:cNvPr>
          <p:cNvSpPr txBox="1"/>
          <p:nvPr/>
        </p:nvSpPr>
        <p:spPr>
          <a:xfrm>
            <a:off x="370391" y="6099857"/>
            <a:ext cx="11995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hlinkClick r:id="rId2"/>
              </a:rPr>
              <a:t>Kirkeby</a:t>
            </a:r>
            <a:r>
              <a:rPr lang="fr-FR" dirty="0">
                <a:hlinkClick r:id="rId2"/>
              </a:rPr>
              <a:t>, A.</a:t>
            </a:r>
            <a:r>
              <a:rPr lang="fr-FR" dirty="0">
                <a:hlinkClick r:id="rId3"/>
              </a:rPr>
              <a:t>; </a:t>
            </a:r>
            <a:r>
              <a:rPr lang="fr-FR" dirty="0" err="1">
                <a:hlinkClick r:id="rId3"/>
              </a:rPr>
              <a:t>Parmar</a:t>
            </a:r>
            <a:r>
              <a:rPr lang="fr-FR" dirty="0">
                <a:hlinkClick r:id="rId3"/>
              </a:rPr>
              <a:t>, M.</a:t>
            </a:r>
            <a:r>
              <a:rPr lang="fr-FR" dirty="0">
                <a:hlinkClick r:id="rId4"/>
              </a:rPr>
              <a:t>; Barker, R. A.</a:t>
            </a:r>
            <a:r>
              <a:rPr lang="fr-FR" dirty="0"/>
              <a:t> </a:t>
            </a:r>
            <a:r>
              <a:rPr lang="fr-FR" dirty="0" err="1">
                <a:solidFill>
                  <a:srgbClr val="047A8B"/>
                </a:solidFill>
                <a:hlinkClick r:id="rId5"/>
              </a:rPr>
              <a:t>Strategies</a:t>
            </a:r>
            <a:r>
              <a:rPr lang="fr-FR" dirty="0">
                <a:solidFill>
                  <a:srgbClr val="047A8B"/>
                </a:solidFill>
                <a:hlinkClick r:id="rId5"/>
              </a:rPr>
              <a:t> for </a:t>
            </a:r>
            <a:r>
              <a:rPr lang="fr-FR" dirty="0" err="1">
                <a:solidFill>
                  <a:srgbClr val="047A8B"/>
                </a:solidFill>
                <a:hlinkClick r:id="rId5"/>
              </a:rPr>
              <a:t>bringing</a:t>
            </a:r>
            <a:r>
              <a:rPr lang="fr-FR" dirty="0">
                <a:solidFill>
                  <a:srgbClr val="047A8B"/>
                </a:solidFill>
                <a:hlinkClick r:id="rId5"/>
              </a:rPr>
              <a:t> stem </a:t>
            </a:r>
            <a:r>
              <a:rPr lang="fr-FR" dirty="0" err="1">
                <a:solidFill>
                  <a:srgbClr val="047A8B"/>
                </a:solidFill>
                <a:hlinkClick r:id="rId5"/>
              </a:rPr>
              <a:t>cell-derived</a:t>
            </a:r>
            <a:r>
              <a:rPr lang="fr-FR" dirty="0">
                <a:solidFill>
                  <a:srgbClr val="047A8B"/>
                </a:solidFill>
                <a:hlinkClick r:id="rId5"/>
              </a:rPr>
              <a:t> dopamine </a:t>
            </a:r>
            <a:r>
              <a:rPr lang="fr-FR" dirty="0" err="1">
                <a:solidFill>
                  <a:srgbClr val="047A8B"/>
                </a:solidFill>
                <a:hlinkClick r:id="rId5"/>
              </a:rPr>
              <a:t>neurons</a:t>
            </a:r>
            <a:r>
              <a:rPr lang="fr-FR" dirty="0">
                <a:solidFill>
                  <a:srgbClr val="047A8B"/>
                </a:solidFill>
                <a:hlinkClick r:id="rId5"/>
              </a:rPr>
              <a:t> to the </a:t>
            </a:r>
            <a:r>
              <a:rPr lang="fr-FR" dirty="0" err="1">
                <a:solidFill>
                  <a:srgbClr val="047A8B"/>
                </a:solidFill>
                <a:hlinkClick r:id="rId5"/>
              </a:rPr>
              <a:t>clinic</a:t>
            </a:r>
            <a:r>
              <a:rPr lang="fr-FR" dirty="0">
                <a:solidFill>
                  <a:srgbClr val="047A8B"/>
                </a:solidFill>
                <a:hlinkClick r:id="rId5"/>
              </a:rPr>
              <a:t> : A </a:t>
            </a:r>
            <a:r>
              <a:rPr lang="fr-FR" dirty="0" err="1">
                <a:solidFill>
                  <a:srgbClr val="047A8B"/>
                </a:solidFill>
                <a:hlinkClick r:id="rId5"/>
              </a:rPr>
              <a:t>European</a:t>
            </a:r>
            <a:r>
              <a:rPr lang="fr-FR" dirty="0">
                <a:solidFill>
                  <a:srgbClr val="047A8B"/>
                </a:solidFill>
                <a:hlinkClick r:id="rId5"/>
              </a:rPr>
              <a:t> </a:t>
            </a:r>
            <a:r>
              <a:rPr lang="fr-FR" dirty="0" err="1">
                <a:solidFill>
                  <a:srgbClr val="047A8B"/>
                </a:solidFill>
                <a:hlinkClick r:id="rId5"/>
              </a:rPr>
              <a:t>approach</a:t>
            </a:r>
            <a:r>
              <a:rPr lang="fr-FR" dirty="0">
                <a:solidFill>
                  <a:srgbClr val="047A8B"/>
                </a:solidFill>
                <a:hlinkClick r:id="rId5"/>
              </a:rPr>
              <a:t> (STEM-PD).</a:t>
            </a:r>
            <a:r>
              <a:rPr lang="fr-FR" dirty="0">
                <a:solidFill>
                  <a:srgbClr val="047A8B"/>
                </a:solidFill>
              </a:rPr>
              <a:t> </a:t>
            </a:r>
            <a:r>
              <a:rPr lang="fr-FR" dirty="0"/>
              <a:t>, in: </a:t>
            </a:r>
            <a:r>
              <a:rPr lang="fr-FR" dirty="0">
                <a:hlinkClick r:id="rId6"/>
              </a:rPr>
              <a:t>Progress in Brain </a:t>
            </a:r>
            <a:r>
              <a:rPr lang="fr-FR" dirty="0" err="1">
                <a:hlinkClick r:id="rId6"/>
              </a:rPr>
              <a:t>Research</a:t>
            </a:r>
            <a:r>
              <a:rPr lang="fr-FR" dirty="0"/>
              <a:t>, Vol. 230, 2017, p. 165-190</a:t>
            </a:r>
          </a:p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176261C-83B0-4CD6-83AE-24F41A610F0D}"/>
              </a:ext>
            </a:extLst>
          </p:cNvPr>
          <p:cNvSpPr txBox="1"/>
          <p:nvPr/>
        </p:nvSpPr>
        <p:spPr>
          <a:xfrm>
            <a:off x="2779784" y="521084"/>
            <a:ext cx="6817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/>
              <a:t>inVivoReprogramming</a:t>
            </a:r>
            <a:r>
              <a:rPr lang="fr-FR" sz="4800" dirty="0"/>
              <a:t> #2</a:t>
            </a:r>
          </a:p>
        </p:txBody>
      </p:sp>
    </p:spTree>
    <p:extLst>
      <p:ext uri="{BB962C8B-B14F-4D97-AF65-F5344CB8AC3E}">
        <p14:creationId xmlns:p14="http://schemas.microsoft.com/office/powerpoint/2010/main" val="914892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88AC7FA-F47A-42F6-A681-C24858F55A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D9D9D9"/>
              </a:clrFrom>
              <a:clrTo>
                <a:srgbClr val="D9D9D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40"/>
          <a:stretch/>
        </p:blipFill>
        <p:spPr>
          <a:xfrm>
            <a:off x="6275665" y="590309"/>
            <a:ext cx="5814186" cy="54401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BA1C99-A806-470D-9BF3-251ABA285F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0"/>
          <a:stretch/>
        </p:blipFill>
        <p:spPr>
          <a:xfrm>
            <a:off x="0" y="1597306"/>
            <a:ext cx="6394395" cy="311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4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4B1F5A3-A755-405D-A28E-D72AC8524974}"/>
              </a:ext>
            </a:extLst>
          </p:cNvPr>
          <p:cNvSpPr txBox="1"/>
          <p:nvPr/>
        </p:nvSpPr>
        <p:spPr>
          <a:xfrm>
            <a:off x="370391" y="6099857"/>
            <a:ext cx="11995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Holla</a:t>
            </a:r>
            <a:r>
              <a:rPr lang="fr-FR" dirty="0"/>
              <a:t>, Sylvia &amp; </a:t>
            </a:r>
            <a:r>
              <a:rPr lang="fr-FR" dirty="0" err="1"/>
              <a:t>Giselinde</a:t>
            </a:r>
            <a:r>
              <a:rPr lang="fr-FR" dirty="0"/>
              <a:t> </a:t>
            </a:r>
            <a:r>
              <a:rPr lang="fr-FR" dirty="0" err="1"/>
              <a:t>Kuipers</a:t>
            </a:r>
            <a:r>
              <a:rPr lang="fr-FR" dirty="0"/>
              <a:t> (2015). </a:t>
            </a:r>
            <a:r>
              <a:rPr lang="fr-FR" dirty="0" err="1">
                <a:solidFill>
                  <a:srgbClr val="047A8B"/>
                </a:solidFill>
              </a:rPr>
              <a:t>Aesthetic</a:t>
            </a:r>
            <a:r>
              <a:rPr lang="fr-FR" dirty="0">
                <a:solidFill>
                  <a:srgbClr val="047A8B"/>
                </a:solidFill>
              </a:rPr>
              <a:t> capital. </a:t>
            </a:r>
            <a:r>
              <a:rPr lang="fr-FR" dirty="0"/>
              <a:t>In </a:t>
            </a:r>
            <a:r>
              <a:rPr lang="fr-FR" dirty="0" err="1"/>
              <a:t>Hanquinet</a:t>
            </a:r>
            <a:r>
              <a:rPr lang="fr-FR" dirty="0"/>
              <a:t>, Laurie &amp; Mike Savage (</a:t>
            </a:r>
            <a:r>
              <a:rPr lang="fr-FR" dirty="0" err="1"/>
              <a:t>eds</a:t>
            </a:r>
            <a:r>
              <a:rPr lang="fr-FR" dirty="0"/>
              <a:t>.), International </a:t>
            </a:r>
            <a:r>
              <a:rPr lang="fr-FR" dirty="0" err="1"/>
              <a:t>Handbook</a:t>
            </a:r>
            <a:r>
              <a:rPr lang="fr-FR" dirty="0"/>
              <a:t> for the </a:t>
            </a:r>
            <a:r>
              <a:rPr lang="fr-FR" dirty="0" err="1"/>
              <a:t>Sociology</a:t>
            </a:r>
            <a:r>
              <a:rPr lang="fr-FR" dirty="0"/>
              <a:t> of Art and Culture. London: Routledge.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4C152A-AB67-4CC9-9E51-8EE5794D9D15}"/>
              </a:ext>
            </a:extLst>
          </p:cNvPr>
          <p:cNvSpPr txBox="1"/>
          <p:nvPr/>
        </p:nvSpPr>
        <p:spPr>
          <a:xfrm>
            <a:off x="4849792" y="532658"/>
            <a:ext cx="278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/>
              <a:t>Beauty #1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D0415C-F5D0-409F-8C2D-554317C61A05}"/>
              </a:ext>
            </a:extLst>
          </p:cNvPr>
          <p:cNvSpPr txBox="1"/>
          <p:nvPr/>
        </p:nvSpPr>
        <p:spPr>
          <a:xfrm>
            <a:off x="726392" y="2275329"/>
            <a:ext cx="105820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err="1"/>
              <a:t>Looking</a:t>
            </a:r>
            <a:r>
              <a:rPr lang="fr-FR" sz="2800" b="1" dirty="0"/>
              <a:t> « </a:t>
            </a:r>
            <a:r>
              <a:rPr lang="fr-FR" sz="2800" b="1" dirty="0" err="1"/>
              <a:t>bad</a:t>
            </a:r>
            <a:r>
              <a:rPr lang="fr-FR" sz="2800" b="1" dirty="0"/>
              <a:t> » carries </a:t>
            </a:r>
            <a:r>
              <a:rPr lang="fr-FR" sz="2800" b="1" dirty="0" err="1"/>
              <a:t>strong</a:t>
            </a:r>
            <a:r>
              <a:rPr lang="fr-FR" sz="2800" b="1" dirty="0"/>
              <a:t> social and moral connotation. </a:t>
            </a:r>
          </a:p>
          <a:p>
            <a:r>
              <a:rPr lang="fr-FR" sz="2800" b="1" dirty="0"/>
              <a:t>The </a:t>
            </a:r>
            <a:r>
              <a:rPr lang="fr-FR" sz="2800" b="1" dirty="0" err="1"/>
              <a:t>project</a:t>
            </a:r>
            <a:r>
              <a:rPr lang="fr-FR" sz="2800" b="1" dirty="0"/>
              <a:t> has </a:t>
            </a:r>
            <a:r>
              <a:rPr lang="fr-FR" sz="2800" b="1" dirty="0" err="1"/>
              <a:t>identified</a:t>
            </a:r>
            <a:r>
              <a:rPr lang="fr-FR" sz="2800" b="1" dirty="0"/>
              <a:t> as a social </a:t>
            </a:r>
            <a:r>
              <a:rPr lang="fr-FR" sz="2800" b="1" dirty="0" err="1"/>
              <a:t>resource</a:t>
            </a:r>
            <a:r>
              <a:rPr lang="fr-FR" sz="2800" b="1" dirty="0"/>
              <a:t> as </a:t>
            </a:r>
            <a:r>
              <a:rPr lang="fr-FR" sz="2800" b="1" dirty="0" err="1"/>
              <a:t>another</a:t>
            </a:r>
            <a:r>
              <a:rPr lang="fr-FR" sz="2800" b="1" dirty="0"/>
              <a:t> </a:t>
            </a:r>
            <a:r>
              <a:rPr lang="fr-FR" sz="2800" b="1" dirty="0" err="1"/>
              <a:t>form</a:t>
            </a:r>
            <a:r>
              <a:rPr lang="fr-FR" sz="2800" b="1" dirty="0"/>
              <a:t> of capital the « </a:t>
            </a:r>
            <a:r>
              <a:rPr lang="fr-FR" sz="2800" b="1" dirty="0" err="1"/>
              <a:t>esthetic</a:t>
            </a:r>
            <a:r>
              <a:rPr lang="fr-FR" sz="2800" b="1" dirty="0"/>
              <a:t> capital », </a:t>
            </a:r>
            <a:r>
              <a:rPr lang="fr-FR" sz="2800" b="1" dirty="0" err="1"/>
              <a:t>which</a:t>
            </a:r>
            <a:r>
              <a:rPr lang="fr-FR" sz="2800" b="1" dirty="0"/>
              <a:t> can have </a:t>
            </a:r>
            <a:r>
              <a:rPr lang="fr-FR" sz="2800" b="1" dirty="0" err="1"/>
              <a:t>discriminatory</a:t>
            </a:r>
            <a:r>
              <a:rPr lang="fr-FR" sz="2800" b="1" dirty="0"/>
              <a:t> </a:t>
            </a:r>
            <a:r>
              <a:rPr lang="fr-FR" sz="2800" b="1" dirty="0" err="1"/>
              <a:t>outcomes</a:t>
            </a:r>
            <a:r>
              <a:rPr lang="fr-FR" sz="2800" b="1" dirty="0"/>
              <a:t>.</a:t>
            </a:r>
            <a:r>
              <a:rPr lang="en-GB" sz="2800" b="1" baseline="30000" dirty="0"/>
              <a:t>1</a:t>
            </a:r>
          </a:p>
          <a:p>
            <a:endParaRPr lang="en-GB" sz="2800" dirty="0"/>
          </a:p>
          <a:p>
            <a:r>
              <a:rPr lang="en-GB" sz="2800" dirty="0"/>
              <a:t>We introduced a group of students revolting against this injustice, by promoting non classical beauty standards </a:t>
            </a:r>
            <a:endParaRPr lang="fr-FR" sz="2800" dirty="0"/>
          </a:p>
          <a:p>
            <a:endParaRPr lang="fr-FR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2767419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9D6B70A-D48D-4E8F-A30F-C338EB7713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51" t="20084" r="14937" b="4472"/>
          <a:stretch/>
        </p:blipFill>
        <p:spPr>
          <a:xfrm>
            <a:off x="1828800" y="995422"/>
            <a:ext cx="8657864" cy="517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81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3280B0D-49FF-4AFB-BF7C-575511C519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15" t="19240" r="16265" b="7848"/>
          <a:stretch/>
        </p:blipFill>
        <p:spPr>
          <a:xfrm>
            <a:off x="1145894" y="312517"/>
            <a:ext cx="10148399" cy="603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5267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4B1F5A3-A755-405D-A28E-D72AC8524974}"/>
              </a:ext>
            </a:extLst>
          </p:cNvPr>
          <p:cNvSpPr txBox="1"/>
          <p:nvPr/>
        </p:nvSpPr>
        <p:spPr>
          <a:xfrm>
            <a:off x="381966" y="5301203"/>
            <a:ext cx="119952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hlinkClick r:id="rId2"/>
              </a:rPr>
              <a:t>Kirkeby</a:t>
            </a:r>
            <a:r>
              <a:rPr lang="fr-FR" dirty="0">
                <a:hlinkClick r:id="rId2"/>
              </a:rPr>
              <a:t>, A.</a:t>
            </a:r>
            <a:r>
              <a:rPr lang="fr-FR" dirty="0">
                <a:hlinkClick r:id="rId3"/>
              </a:rPr>
              <a:t>; </a:t>
            </a:r>
            <a:r>
              <a:rPr lang="fr-FR" dirty="0" err="1">
                <a:hlinkClick r:id="rId3"/>
              </a:rPr>
              <a:t>Parmar</a:t>
            </a:r>
            <a:r>
              <a:rPr lang="fr-FR" dirty="0">
                <a:hlinkClick r:id="rId3"/>
              </a:rPr>
              <a:t>, M.</a:t>
            </a:r>
            <a:r>
              <a:rPr lang="fr-FR" dirty="0">
                <a:hlinkClick r:id="rId4"/>
              </a:rPr>
              <a:t>; Barker, R. A.</a:t>
            </a:r>
            <a:r>
              <a:rPr lang="fr-FR" dirty="0"/>
              <a:t> </a:t>
            </a:r>
            <a:r>
              <a:rPr lang="en-US" dirty="0">
                <a:hlinkClick r:id="rId5"/>
              </a:rPr>
              <a:t>How aesthetic logics shape a cultural field: Differentiation and consolidation in the transnational field of fashion images</a:t>
            </a:r>
            <a:r>
              <a:rPr lang="en-US" dirty="0"/>
              <a:t>, 1982-2011</a:t>
            </a:r>
            <a:r>
              <a:rPr lang="fr-FR" dirty="0"/>
              <a:t>, in:</a:t>
            </a:r>
            <a:r>
              <a:rPr lang="en-US" dirty="0"/>
              <a:t> Poetics 56: 64-84, 2016</a:t>
            </a:r>
          </a:p>
          <a:p>
            <a:endParaRPr lang="en-US" dirty="0"/>
          </a:p>
          <a:p>
            <a:r>
              <a:rPr lang="en-US" dirty="0" err="1"/>
              <a:t>Kuipers</a:t>
            </a:r>
            <a:r>
              <a:rPr lang="en-US" dirty="0"/>
              <a:t>, </a:t>
            </a:r>
            <a:r>
              <a:rPr lang="en-US" dirty="0" err="1"/>
              <a:t>Giselinde</a:t>
            </a:r>
            <a:r>
              <a:rPr lang="en-US" dirty="0"/>
              <a:t>. (2015). Beauty and distinction? The evaluation of appearance and cultural capital in five European countries. </a:t>
            </a:r>
            <a:r>
              <a:rPr lang="en-US" i="1" dirty="0"/>
              <a:t>Poetics </a:t>
            </a:r>
            <a:r>
              <a:rPr lang="en-US" dirty="0"/>
              <a:t>53: 38-51. </a:t>
            </a:r>
            <a:r>
              <a:rPr lang="en-US" dirty="0" err="1">
                <a:hlinkClick r:id="rId6"/>
              </a:rPr>
              <a:t>doi</a:t>
            </a:r>
            <a:r>
              <a:rPr lang="en-US" dirty="0">
                <a:hlinkClick r:id="rId6"/>
              </a:rPr>
              <a:t> 10.1016/j.poetic.2015.10.001</a:t>
            </a:r>
            <a:endParaRPr lang="fr-FR" dirty="0"/>
          </a:p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4C152A-AB67-4CC9-9E51-8EE5794D9D15}"/>
              </a:ext>
            </a:extLst>
          </p:cNvPr>
          <p:cNvSpPr txBox="1"/>
          <p:nvPr/>
        </p:nvSpPr>
        <p:spPr>
          <a:xfrm>
            <a:off x="4849792" y="532658"/>
            <a:ext cx="278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/>
              <a:t>Beauty #2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D0415C-F5D0-409F-8C2D-554317C61A05}"/>
              </a:ext>
            </a:extLst>
          </p:cNvPr>
          <p:cNvSpPr txBox="1"/>
          <p:nvPr/>
        </p:nvSpPr>
        <p:spPr>
          <a:xfrm>
            <a:off x="587496" y="1993601"/>
            <a:ext cx="1058207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Over the </a:t>
            </a:r>
            <a:r>
              <a:rPr lang="fr-FR" sz="2800" b="1" dirty="0" err="1"/>
              <a:t>years</a:t>
            </a:r>
            <a:r>
              <a:rPr lang="fr-FR" sz="2800" b="1" dirty="0"/>
              <a:t>, the </a:t>
            </a:r>
            <a:r>
              <a:rPr lang="fr-FR" sz="2800" b="1" dirty="0" err="1"/>
              <a:t>boundaries</a:t>
            </a:r>
            <a:r>
              <a:rPr lang="fr-FR" sz="2800" b="1" dirty="0"/>
              <a:t> of beauty standards are </a:t>
            </a:r>
            <a:r>
              <a:rPr lang="fr-FR" sz="2800" b="1" dirty="0" err="1"/>
              <a:t>continuously</a:t>
            </a:r>
            <a:r>
              <a:rPr lang="fr-FR" sz="2800" b="1" dirty="0"/>
              <a:t> </a:t>
            </a:r>
            <a:r>
              <a:rPr lang="fr-FR" sz="2800" b="1" dirty="0" err="1"/>
              <a:t>expanded</a:t>
            </a:r>
            <a:r>
              <a:rPr lang="fr-FR" sz="2800" b="1" dirty="0"/>
              <a:t> and </a:t>
            </a:r>
            <a:r>
              <a:rPr lang="fr-FR" sz="2800" b="1" dirty="0" err="1"/>
              <a:t>pushed</a:t>
            </a:r>
            <a:r>
              <a:rPr lang="fr-FR" sz="2800" b="1" dirty="0"/>
              <a:t> </a:t>
            </a:r>
            <a:r>
              <a:rPr lang="fr-FR" sz="2800" b="1" dirty="0" err="1"/>
              <a:t>towards</a:t>
            </a:r>
            <a:r>
              <a:rPr lang="fr-FR" sz="2800" b="1" dirty="0"/>
              <a:t> non-</a:t>
            </a:r>
            <a:r>
              <a:rPr lang="fr-FR" sz="2800" b="1" dirty="0" err="1"/>
              <a:t>classical</a:t>
            </a:r>
            <a:r>
              <a:rPr lang="fr-FR" sz="2800" b="1" dirty="0"/>
              <a:t> standards by the fashion </a:t>
            </a:r>
            <a:r>
              <a:rPr lang="fr-FR" sz="2800" b="1" dirty="0" err="1"/>
              <a:t>industry</a:t>
            </a:r>
            <a:r>
              <a:rPr lang="fr-FR" sz="2800" b="1" dirty="0"/>
              <a:t>, and </a:t>
            </a:r>
            <a:r>
              <a:rPr lang="fr-FR" sz="2800" b="1" dirty="0" err="1"/>
              <a:t>sudden</a:t>
            </a:r>
            <a:r>
              <a:rPr lang="fr-FR" sz="2800" b="1" dirty="0"/>
              <a:t> </a:t>
            </a:r>
            <a:r>
              <a:rPr lang="fr-FR" sz="2800" b="1" dirty="0" err="1"/>
              <a:t>adapted</a:t>
            </a:r>
            <a:r>
              <a:rPr lang="fr-FR" sz="2800" b="1" dirty="0"/>
              <a:t> by the </a:t>
            </a:r>
            <a:r>
              <a:rPr lang="fr-FR" sz="2800" b="1" dirty="0" err="1"/>
              <a:t>younger</a:t>
            </a:r>
            <a:r>
              <a:rPr lang="fr-FR" sz="2800" b="1" dirty="0"/>
              <a:t>, </a:t>
            </a:r>
            <a:r>
              <a:rPr lang="fr-FR" sz="2800" b="1" dirty="0" err="1"/>
              <a:t>urban</a:t>
            </a:r>
            <a:r>
              <a:rPr lang="fr-FR" sz="2800" b="1" dirty="0"/>
              <a:t>, </a:t>
            </a:r>
            <a:r>
              <a:rPr lang="fr-FR" sz="2800" b="1" dirty="0" err="1"/>
              <a:t>educated</a:t>
            </a:r>
            <a:r>
              <a:rPr lang="fr-FR" sz="2800" b="1" dirty="0"/>
              <a:t> people.</a:t>
            </a:r>
          </a:p>
          <a:p>
            <a:endParaRPr lang="fr-FR" sz="2800" dirty="0"/>
          </a:p>
          <a:p>
            <a:r>
              <a:rPr lang="fr-FR" sz="2800" dirty="0" err="1"/>
              <a:t>We</a:t>
            </a:r>
            <a:r>
              <a:rPr lang="fr-FR" sz="2800" dirty="0"/>
              <a:t> </a:t>
            </a:r>
            <a:r>
              <a:rPr lang="fr-FR" sz="2800" dirty="0" err="1"/>
              <a:t>introduced</a:t>
            </a:r>
            <a:r>
              <a:rPr lang="fr-FR" sz="2800" dirty="0"/>
              <a:t> </a:t>
            </a:r>
            <a:r>
              <a:rPr lang="fr-FR" sz="2800" dirty="0" err="1"/>
              <a:t>another</a:t>
            </a:r>
            <a:r>
              <a:rPr lang="fr-FR" sz="2800" dirty="0"/>
              <a:t>, </a:t>
            </a:r>
            <a:r>
              <a:rPr lang="fr-FR" sz="2800" dirty="0" err="1"/>
              <a:t>antagonist</a:t>
            </a:r>
            <a:r>
              <a:rPr lang="fr-FR" sz="2800" dirty="0"/>
              <a:t> group of fashion </a:t>
            </a:r>
            <a:r>
              <a:rPr lang="fr-FR" sz="2800" dirty="0" err="1"/>
              <a:t>industry</a:t>
            </a:r>
            <a:r>
              <a:rPr lang="fr-FR" sz="2800" dirty="0"/>
              <a:t> </a:t>
            </a:r>
            <a:r>
              <a:rPr lang="fr-FR" sz="2800" dirty="0" err="1"/>
              <a:t>professionals</a:t>
            </a:r>
            <a:r>
              <a:rPr lang="fr-FR" sz="2800" dirty="0"/>
              <a:t> </a:t>
            </a:r>
            <a:r>
              <a:rPr lang="fr-FR" sz="2800" dirty="0" err="1"/>
              <a:t>who</a:t>
            </a:r>
            <a:r>
              <a:rPr lang="fr-FR" sz="2800" dirty="0"/>
              <a:t> look for the beauty of the future.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51689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83AA358-F223-4994-A1AE-0AD9445227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50" t="35612" r="22817" b="26751"/>
          <a:stretch/>
        </p:blipFill>
        <p:spPr>
          <a:xfrm>
            <a:off x="2465407" y="162045"/>
            <a:ext cx="6782766" cy="25811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C91A333-02A0-49D5-A6DC-5BDE8B04A1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67" t="29030" r="27848" b="20084"/>
          <a:stretch/>
        </p:blipFill>
        <p:spPr>
          <a:xfrm>
            <a:off x="312515" y="2339123"/>
            <a:ext cx="6863789" cy="43384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81322A-10E1-46E7-B6AB-6E655A1842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934" t="29002" r="28338" b="8720"/>
          <a:stretch/>
        </p:blipFill>
        <p:spPr>
          <a:xfrm>
            <a:off x="8623141" y="2339123"/>
            <a:ext cx="3136739" cy="427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4257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64C152A-AB67-4CC9-9E51-8EE5794D9D15}"/>
              </a:ext>
            </a:extLst>
          </p:cNvPr>
          <p:cNvSpPr txBox="1"/>
          <p:nvPr/>
        </p:nvSpPr>
        <p:spPr>
          <a:xfrm>
            <a:off x="4849792" y="532658"/>
            <a:ext cx="278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/>
              <a:t>Beauty #3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D0415C-F5D0-409F-8C2D-554317C61A05}"/>
              </a:ext>
            </a:extLst>
          </p:cNvPr>
          <p:cNvSpPr txBox="1"/>
          <p:nvPr/>
        </p:nvSpPr>
        <p:spPr>
          <a:xfrm>
            <a:off x="587496" y="1993601"/>
            <a:ext cx="1058207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/>
              <a:t>These</a:t>
            </a:r>
            <a:r>
              <a:rPr lang="fr-FR" sz="2800" dirty="0"/>
              <a:t> </a:t>
            </a:r>
            <a:r>
              <a:rPr lang="fr-FR" sz="2800" dirty="0" err="1"/>
              <a:t>two</a:t>
            </a:r>
            <a:r>
              <a:rPr lang="fr-FR" sz="2800" dirty="0"/>
              <a:t> groups </a:t>
            </a:r>
            <a:r>
              <a:rPr lang="fr-FR" sz="2800" dirty="0" err="1"/>
              <a:t>create</a:t>
            </a:r>
            <a:r>
              <a:rPr lang="fr-FR" sz="2800" dirty="0"/>
              <a:t> a </a:t>
            </a:r>
            <a:r>
              <a:rPr lang="fr-FR" sz="2800" b="1" dirty="0"/>
              <a:t>confrontation</a:t>
            </a:r>
            <a:r>
              <a:rPr lang="fr-FR" sz="2800" dirty="0"/>
              <a:t> </a:t>
            </a:r>
            <a:r>
              <a:rPr lang="fr-FR" sz="2800" dirty="0" err="1"/>
              <a:t>that</a:t>
            </a:r>
            <a:r>
              <a:rPr lang="fr-FR" sz="2800" dirty="0"/>
              <a:t> </a:t>
            </a:r>
            <a:r>
              <a:rPr lang="fr-FR" sz="2800" dirty="0" err="1"/>
              <a:t>we</a:t>
            </a:r>
            <a:r>
              <a:rPr lang="fr-FR" sz="2800" dirty="0"/>
              <a:t> </a:t>
            </a:r>
            <a:r>
              <a:rPr lang="fr-FR" sz="2800" dirty="0" err="1"/>
              <a:t>exploited</a:t>
            </a:r>
            <a:r>
              <a:rPr lang="fr-FR" sz="2800" dirty="0"/>
              <a:t> to </a:t>
            </a:r>
            <a:r>
              <a:rPr lang="fr-FR" sz="2800" dirty="0" err="1"/>
              <a:t>create</a:t>
            </a:r>
            <a:r>
              <a:rPr lang="fr-FR" sz="2800" dirty="0"/>
              <a:t> the story.</a:t>
            </a:r>
          </a:p>
          <a:p>
            <a:endParaRPr lang="fr-FR" sz="2800" dirty="0"/>
          </a:p>
          <a:p>
            <a:r>
              <a:rPr lang="fr-FR" sz="2800" dirty="0"/>
              <a:t>Indeed the fashion people and the « </a:t>
            </a:r>
            <a:r>
              <a:rPr lang="fr-FR" sz="2800" dirty="0" err="1"/>
              <a:t>antibeautysts</a:t>
            </a:r>
            <a:r>
              <a:rPr lang="fr-FR" sz="2800" dirty="0"/>
              <a:t> » </a:t>
            </a:r>
            <a:r>
              <a:rPr lang="fr-FR" sz="2800" dirty="0" err="1"/>
              <a:t>students</a:t>
            </a:r>
            <a:r>
              <a:rPr lang="fr-FR" sz="2800" dirty="0"/>
              <a:t> are </a:t>
            </a:r>
            <a:r>
              <a:rPr lang="fr-FR" sz="2800" dirty="0" err="1"/>
              <a:t>looking</a:t>
            </a:r>
            <a:r>
              <a:rPr lang="fr-FR" sz="2800" dirty="0"/>
              <a:t> for </a:t>
            </a:r>
            <a:r>
              <a:rPr lang="fr-FR" sz="2800" dirty="0" err="1"/>
              <a:t>something</a:t>
            </a:r>
            <a:r>
              <a:rPr lang="fr-FR" sz="2800" dirty="0"/>
              <a:t> </a:t>
            </a:r>
            <a:r>
              <a:rPr lang="fr-FR" sz="2800" dirty="0" err="1"/>
              <a:t>similar</a:t>
            </a:r>
            <a:r>
              <a:rPr lang="fr-FR" sz="2800" dirty="0"/>
              <a:t>: </a:t>
            </a:r>
            <a:r>
              <a:rPr lang="fr-FR" sz="2800" dirty="0" err="1"/>
              <a:t>ugliness</a:t>
            </a:r>
            <a:r>
              <a:rPr lang="fr-FR" sz="2800" dirty="0"/>
              <a:t> to </a:t>
            </a:r>
            <a:r>
              <a:rPr lang="fr-FR" sz="2800" dirty="0" err="1"/>
              <a:t>be</a:t>
            </a:r>
            <a:r>
              <a:rPr lang="fr-FR" sz="2800" dirty="0"/>
              <a:t> </a:t>
            </a:r>
            <a:r>
              <a:rPr lang="fr-FR" sz="2800" dirty="0" err="1"/>
              <a:t>exploited</a:t>
            </a:r>
            <a:r>
              <a:rPr lang="fr-FR" sz="2800" dirty="0"/>
              <a:t> and </a:t>
            </a:r>
            <a:r>
              <a:rPr lang="fr-FR" sz="2800" dirty="0" err="1"/>
              <a:t>disseminated</a:t>
            </a:r>
            <a:r>
              <a:rPr lang="fr-FR" sz="2800" dirty="0"/>
              <a:t> as beauty…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05635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264B1E-5860-4C2A-B343-3DD21DB295B9}"/>
              </a:ext>
            </a:extLst>
          </p:cNvPr>
          <p:cNvSpPr txBox="1"/>
          <p:nvPr/>
        </p:nvSpPr>
        <p:spPr>
          <a:xfrm>
            <a:off x="3808426" y="251452"/>
            <a:ext cx="4438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/>
              <a:t>Dissemination</a:t>
            </a:r>
            <a:endParaRPr lang="fr-FR" sz="4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E514A5-4F34-408F-8936-1074762660F2}"/>
              </a:ext>
            </a:extLst>
          </p:cNvPr>
          <p:cNvSpPr txBox="1"/>
          <p:nvPr/>
        </p:nvSpPr>
        <p:spPr>
          <a:xfrm>
            <a:off x="515636" y="1082449"/>
            <a:ext cx="737588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web comic platform provides the comics to a wide audience: </a:t>
            </a:r>
            <a:r>
              <a:rPr lang="en-US" sz="3600" dirty="0">
                <a:hlinkClick r:id="rId3"/>
              </a:rPr>
              <a:t>www.erccomics.com</a:t>
            </a:r>
            <a:endParaRPr lang="en-US" sz="3600" dirty="0"/>
          </a:p>
          <a:p>
            <a:r>
              <a:rPr lang="en-US" sz="2800" dirty="0"/>
              <a:t>A few thousands unique readers. Enthusiastic reviews (blog for science, blog for comics)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pic>
        <p:nvPicPr>
          <p:cNvPr id="5" name="Picture 2" descr="https://erccomics.com/uploads/media/img-1825.JPG">
            <a:extLst>
              <a:ext uri="{FF2B5EF4-FFF2-40B4-BE49-F238E27FC236}">
                <a16:creationId xmlns:a16="http://schemas.microsoft.com/office/drawing/2014/main" id="{AE0996D8-9703-4C42-8443-7B80D24EB6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8" t="9816" r="14112" b="7197"/>
          <a:stretch/>
        </p:blipFill>
        <p:spPr bwMode="auto">
          <a:xfrm>
            <a:off x="8247260" y="481815"/>
            <a:ext cx="3026481" cy="249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BD74E8-6F20-4789-84A2-778A7C645E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9" t="26267" r="13085" b="6330"/>
          <a:stretch/>
        </p:blipFill>
        <p:spPr>
          <a:xfrm>
            <a:off x="2198895" y="3193270"/>
            <a:ext cx="8327519" cy="366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7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264B1E-5860-4C2A-B343-3DD21DB295B9}"/>
              </a:ext>
            </a:extLst>
          </p:cNvPr>
          <p:cNvSpPr txBox="1"/>
          <p:nvPr/>
        </p:nvSpPr>
        <p:spPr>
          <a:xfrm>
            <a:off x="2025570" y="458031"/>
            <a:ext cx="768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/>
              <a:t>Towards</a:t>
            </a:r>
            <a:r>
              <a:rPr lang="fr-FR" sz="4800" dirty="0"/>
              <a:t> Design </a:t>
            </a:r>
            <a:r>
              <a:rPr lang="fr-FR" sz="4800" dirty="0" err="1"/>
              <a:t>strategies</a:t>
            </a:r>
            <a:r>
              <a:rPr lang="fr-FR" sz="4800" dirty="0"/>
              <a:t>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E514A5-4F34-408F-8936-1074762660F2}"/>
              </a:ext>
            </a:extLst>
          </p:cNvPr>
          <p:cNvSpPr txBox="1"/>
          <p:nvPr/>
        </p:nvSpPr>
        <p:spPr>
          <a:xfrm>
            <a:off x="981033" y="2153564"/>
            <a:ext cx="100380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/>
              <a:t>Turn abstract concepts into concrete </a:t>
            </a:r>
            <a:r>
              <a:rPr lang="en-US" sz="2700" b="1" dirty="0"/>
              <a:t>characters</a:t>
            </a:r>
            <a:endParaRPr lang="en-US" sz="27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/>
              <a:t>Give characters </a:t>
            </a:r>
            <a:r>
              <a:rPr lang="en-US" sz="2700" b="1" dirty="0"/>
              <a:t>substance</a:t>
            </a:r>
            <a:r>
              <a:rPr lang="en-US" sz="2700" dirty="0"/>
              <a:t> (motivations, feelings, ambitions). Adding substance to these characters raise the issue of faithfulness: whatever we invent has to echo the original idea (this is the most difficult part)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/>
              <a:t>Create </a:t>
            </a:r>
            <a:r>
              <a:rPr lang="en-US" sz="2700" b="1" dirty="0"/>
              <a:t>structure for stories</a:t>
            </a:r>
            <a:r>
              <a:rPr lang="en-US" sz="2700" dirty="0"/>
              <a:t>, to be entertaining (unlike research projects!): plot twists; meaningful endings, confrontations, “what if” narratives. </a:t>
            </a:r>
          </a:p>
        </p:txBody>
      </p:sp>
    </p:spTree>
    <p:extLst>
      <p:ext uri="{BB962C8B-B14F-4D97-AF65-F5344CB8AC3E}">
        <p14:creationId xmlns:p14="http://schemas.microsoft.com/office/powerpoint/2010/main" val="2949074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D36477-1159-4B6A-916A-F919D5677F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44" t="18132" r="32500" b="8016"/>
          <a:stretch/>
        </p:blipFill>
        <p:spPr>
          <a:xfrm>
            <a:off x="7314055" y="1006413"/>
            <a:ext cx="4877945" cy="555851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B8017A-C7EB-4F38-B269-98EE72F407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741" t="29705" r="37626" b="25063"/>
          <a:stretch/>
        </p:blipFill>
        <p:spPr>
          <a:xfrm>
            <a:off x="4188890" y="2234665"/>
            <a:ext cx="3125165" cy="310201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1FB6A3C-2E9E-4268-9E33-F3A6B8CBDAB4}"/>
              </a:ext>
            </a:extLst>
          </p:cNvPr>
          <p:cNvSpPr txBox="1"/>
          <p:nvPr/>
        </p:nvSpPr>
        <p:spPr>
          <a:xfrm>
            <a:off x="4276565" y="175416"/>
            <a:ext cx="4438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/>
              <a:t>Conclusion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F49C6F-838F-4A5D-BAE9-C69FB4B066EE}"/>
              </a:ext>
            </a:extLst>
          </p:cNvPr>
          <p:cNvSpPr/>
          <p:nvPr/>
        </p:nvSpPr>
        <p:spPr>
          <a:xfrm>
            <a:off x="393248" y="2015957"/>
            <a:ext cx="36013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/>
              <a:t>16 projects targeted</a:t>
            </a:r>
          </a:p>
          <a:p>
            <a:pPr marL="457200" indent="-457200">
              <a:buFontTx/>
              <a:buChar char="-"/>
            </a:pPr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/>
              <a:t>4 finished</a:t>
            </a:r>
          </a:p>
          <a:p>
            <a:pPr marL="457200" indent="-457200">
              <a:buFontTx/>
              <a:buChar char="-"/>
            </a:pPr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/>
              <a:t>4 in progress</a:t>
            </a:r>
          </a:p>
          <a:p>
            <a:pPr marL="457200" indent="-457200">
              <a:buFontTx/>
              <a:buChar char="-"/>
            </a:pPr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/>
              <a:t>8 to come in the next 2 years</a:t>
            </a:r>
          </a:p>
        </p:txBody>
      </p:sp>
    </p:spTree>
    <p:extLst>
      <p:ext uri="{BB962C8B-B14F-4D97-AF65-F5344CB8AC3E}">
        <p14:creationId xmlns:p14="http://schemas.microsoft.com/office/powerpoint/2010/main" val="2175625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2442</TotalTime>
  <Words>1199</Words>
  <Application>Microsoft Office PowerPoint</Application>
  <PresentationFormat>Grand écran</PresentationFormat>
  <Paragraphs>130</Paragraphs>
  <Slides>31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9" baseType="lpstr">
      <vt:lpstr>Arial</vt:lpstr>
      <vt:lpstr>Calibri</vt:lpstr>
      <vt:lpstr>Calibri Light</vt:lpstr>
      <vt:lpstr>Open Sans</vt:lpstr>
      <vt:lpstr>texgyreherosbold</vt:lpstr>
      <vt:lpstr>texgyreherosregular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Fiammetta Ghedini</dc:creator>
  <cp:lastModifiedBy>Fiammetta Ghedini</cp:lastModifiedBy>
  <cp:revision>127</cp:revision>
  <dcterms:created xsi:type="dcterms:W3CDTF">2017-09-07T14:17:34Z</dcterms:created>
  <dcterms:modified xsi:type="dcterms:W3CDTF">2017-09-20T09:37:18Z</dcterms:modified>
</cp:coreProperties>
</file>